
<file path=[Content_Types].xml><?xml version="1.0" encoding="utf-8"?>
<Types xmlns="http://schemas.openxmlformats.org/package/2006/content-types">
  <Default Extension="MP3" ContentType="audio/unknown"/>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unknown"/>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media/image9.jpg" ContentType="image/jpeg"/>
  <Override PartName="/ppt/media/image10.jpg" ContentType="image/jpeg"/>
  <Override PartName="/ppt/media/image11.jpg" ContentType="image/jpeg"/>
  <Override PartName="/ppt/media/image12.jpg" ContentType="image/jpeg"/>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media/image65.jpg" ContentType="image/jpe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8" r:id="rId1"/>
    <p:sldMasterId id="2147483840" r:id="rId2"/>
  </p:sldMasterIdLst>
  <p:notesMasterIdLst>
    <p:notesMasterId r:id="rId37"/>
  </p:notesMasterIdLst>
  <p:sldIdLst>
    <p:sldId id="287" r:id="rId3"/>
    <p:sldId id="272" r:id="rId4"/>
    <p:sldId id="257" r:id="rId5"/>
    <p:sldId id="320" r:id="rId6"/>
    <p:sldId id="286" r:id="rId7"/>
    <p:sldId id="290" r:id="rId8"/>
    <p:sldId id="309" r:id="rId9"/>
    <p:sldId id="262" r:id="rId10"/>
    <p:sldId id="264" r:id="rId11"/>
    <p:sldId id="292" r:id="rId12"/>
    <p:sldId id="276" r:id="rId13"/>
    <p:sldId id="296" r:id="rId14"/>
    <p:sldId id="293" r:id="rId15"/>
    <p:sldId id="294" r:id="rId16"/>
    <p:sldId id="301" r:id="rId17"/>
    <p:sldId id="300" r:id="rId18"/>
    <p:sldId id="304" r:id="rId19"/>
    <p:sldId id="305" r:id="rId20"/>
    <p:sldId id="310" r:id="rId21"/>
    <p:sldId id="303" r:id="rId22"/>
    <p:sldId id="312" r:id="rId23"/>
    <p:sldId id="299" r:id="rId24"/>
    <p:sldId id="302" r:id="rId25"/>
    <p:sldId id="313" r:id="rId26"/>
    <p:sldId id="307" r:id="rId27"/>
    <p:sldId id="315" r:id="rId28"/>
    <p:sldId id="319" r:id="rId29"/>
    <p:sldId id="316" r:id="rId30"/>
    <p:sldId id="317" r:id="rId31"/>
    <p:sldId id="318" r:id="rId32"/>
    <p:sldId id="298" r:id="rId33"/>
    <p:sldId id="311" r:id="rId34"/>
    <p:sldId id="306" r:id="rId35"/>
    <p:sldId id="291" r:id="rId36"/>
  </p:sldIdLst>
  <p:sldSz cx="9144000" cy="5715000" type="screen16x10"/>
  <p:notesSz cx="6858000" cy="9144000"/>
  <p:defaultTextStyle>
    <a:defPPr>
      <a:defRPr lang="en-US"/>
    </a:defPPr>
    <a:lvl1pPr marL="0" algn="l" defTabSz="849001" rtl="0" eaLnBrk="1" latinLnBrk="0" hangingPunct="1">
      <a:defRPr sz="1700" kern="1200">
        <a:solidFill>
          <a:schemeClr val="tx1"/>
        </a:solidFill>
        <a:latin typeface="+mn-lt"/>
        <a:ea typeface="+mn-ea"/>
        <a:cs typeface="+mn-cs"/>
      </a:defRPr>
    </a:lvl1pPr>
    <a:lvl2pPr marL="424500" algn="l" defTabSz="849001" rtl="0" eaLnBrk="1" latinLnBrk="0" hangingPunct="1">
      <a:defRPr sz="1700" kern="1200">
        <a:solidFill>
          <a:schemeClr val="tx1"/>
        </a:solidFill>
        <a:latin typeface="+mn-lt"/>
        <a:ea typeface="+mn-ea"/>
        <a:cs typeface="+mn-cs"/>
      </a:defRPr>
    </a:lvl2pPr>
    <a:lvl3pPr marL="849001" algn="l" defTabSz="849001" rtl="0" eaLnBrk="1" latinLnBrk="0" hangingPunct="1">
      <a:defRPr sz="1700" kern="1200">
        <a:solidFill>
          <a:schemeClr val="tx1"/>
        </a:solidFill>
        <a:latin typeface="+mn-lt"/>
        <a:ea typeface="+mn-ea"/>
        <a:cs typeface="+mn-cs"/>
      </a:defRPr>
    </a:lvl3pPr>
    <a:lvl4pPr marL="1273501" algn="l" defTabSz="849001" rtl="0" eaLnBrk="1" latinLnBrk="0" hangingPunct="1">
      <a:defRPr sz="1700" kern="1200">
        <a:solidFill>
          <a:schemeClr val="tx1"/>
        </a:solidFill>
        <a:latin typeface="+mn-lt"/>
        <a:ea typeface="+mn-ea"/>
        <a:cs typeface="+mn-cs"/>
      </a:defRPr>
    </a:lvl4pPr>
    <a:lvl5pPr marL="1698002" algn="l" defTabSz="849001" rtl="0" eaLnBrk="1" latinLnBrk="0" hangingPunct="1">
      <a:defRPr sz="1700" kern="1200">
        <a:solidFill>
          <a:schemeClr val="tx1"/>
        </a:solidFill>
        <a:latin typeface="+mn-lt"/>
        <a:ea typeface="+mn-ea"/>
        <a:cs typeface="+mn-cs"/>
      </a:defRPr>
    </a:lvl5pPr>
    <a:lvl6pPr marL="2122502" algn="l" defTabSz="849001" rtl="0" eaLnBrk="1" latinLnBrk="0" hangingPunct="1">
      <a:defRPr sz="1700" kern="1200">
        <a:solidFill>
          <a:schemeClr val="tx1"/>
        </a:solidFill>
        <a:latin typeface="+mn-lt"/>
        <a:ea typeface="+mn-ea"/>
        <a:cs typeface="+mn-cs"/>
      </a:defRPr>
    </a:lvl6pPr>
    <a:lvl7pPr marL="2547002" algn="l" defTabSz="849001" rtl="0" eaLnBrk="1" latinLnBrk="0" hangingPunct="1">
      <a:defRPr sz="1700" kern="1200">
        <a:solidFill>
          <a:schemeClr val="tx1"/>
        </a:solidFill>
        <a:latin typeface="+mn-lt"/>
        <a:ea typeface="+mn-ea"/>
        <a:cs typeface="+mn-cs"/>
      </a:defRPr>
    </a:lvl7pPr>
    <a:lvl8pPr marL="2971503" algn="l" defTabSz="849001" rtl="0" eaLnBrk="1" latinLnBrk="0" hangingPunct="1">
      <a:defRPr sz="1700" kern="1200">
        <a:solidFill>
          <a:schemeClr val="tx1"/>
        </a:solidFill>
        <a:latin typeface="+mn-lt"/>
        <a:ea typeface="+mn-ea"/>
        <a:cs typeface="+mn-cs"/>
      </a:defRPr>
    </a:lvl8pPr>
    <a:lvl9pPr marL="3396003" algn="l" defTabSz="849001" rtl="0" eaLnBrk="1" latinLnBrk="0" hangingPunct="1">
      <a:defRPr sz="17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AEAEA"/>
    <a:srgbClr val="FF6600"/>
    <a:srgbClr val="993300"/>
    <a:srgbClr val="3FDDDD"/>
    <a:srgbClr val="D20000"/>
    <a:srgbClr val="660033"/>
    <a:srgbClr val="CD6209"/>
    <a:srgbClr val="A50021"/>
    <a:srgbClr val="DE1414"/>
    <a:srgbClr val="722A2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54" autoAdjust="0"/>
    <p:restoredTop sz="93018" autoAdjust="0"/>
  </p:normalViewPr>
  <p:slideViewPr>
    <p:cSldViewPr>
      <p:cViewPr>
        <p:scale>
          <a:sx n="100" d="100"/>
          <a:sy n="100" d="100"/>
        </p:scale>
        <p:origin x="-1338" y="-558"/>
      </p:cViewPr>
      <p:guideLst>
        <p:guide orient="horz" pos="1800"/>
        <p:guide pos="2880"/>
      </p:guideLst>
    </p:cSldViewPr>
  </p:slideViewPr>
  <p:notesTextViewPr>
    <p:cViewPr>
      <p:scale>
        <a:sx n="1" d="1"/>
        <a:sy n="1" d="1"/>
      </p:scale>
      <p:origin x="0" y="0"/>
    </p:cViewPr>
  </p:notesTextViewPr>
  <p:sorterViewPr>
    <p:cViewPr>
      <p:scale>
        <a:sx n="100" d="100"/>
        <a:sy n="100" d="100"/>
      </p:scale>
      <p:origin x="0" y="0"/>
    </p:cViewPr>
  </p:sorterViewPr>
  <p:notesViewPr>
    <p:cSldViewPr>
      <p:cViewPr varScale="1">
        <p:scale>
          <a:sx n="85" d="100"/>
          <a:sy n="85" d="100"/>
        </p:scale>
        <p:origin x="-3150" y="-9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viewProps" Target="viewProps.xml"/><Relationship Id="rId21" Type="http://schemas.openxmlformats.org/officeDocument/2006/relationships/slide" Target="slides/slide19.xml"/><Relationship Id="rId34" Type="http://schemas.openxmlformats.org/officeDocument/2006/relationships/slide" Target="slides/slide32.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AEE9F4E-D0B0-4A47-AC6C-64216C02F179}" type="doc">
      <dgm:prSet loTypeId="urn:microsoft.com/office/officeart/2005/8/layout/vList3" loCatId="list" qsTypeId="urn:microsoft.com/office/officeart/2005/8/quickstyle/3d3" qsCatId="3D" csTypeId="urn:microsoft.com/office/officeart/2005/8/colors/accent2_2" csCatId="accent2" phldr="1"/>
      <dgm:spPr/>
      <dgm:t>
        <a:bodyPr/>
        <a:lstStyle/>
        <a:p>
          <a:endParaRPr lang="en-US"/>
        </a:p>
      </dgm:t>
    </dgm:pt>
    <dgm:pt modelId="{882224DA-F0ED-4365-B17C-C93A1AFF835B}" type="pres">
      <dgm:prSet presAssocID="{8AEE9F4E-D0B0-4A47-AC6C-64216C02F179}" presName="linearFlow" presStyleCnt="0">
        <dgm:presLayoutVars>
          <dgm:dir/>
          <dgm:resizeHandles val="exact"/>
        </dgm:presLayoutVars>
      </dgm:prSet>
      <dgm:spPr/>
      <dgm:t>
        <a:bodyPr/>
        <a:lstStyle/>
        <a:p>
          <a:endParaRPr lang="en-US"/>
        </a:p>
      </dgm:t>
    </dgm:pt>
  </dgm:ptLst>
  <dgm:cxnLst>
    <dgm:cxn modelId="{38A97031-4AB2-43FD-BA8E-1D1975383818}" type="presOf" srcId="{8AEE9F4E-D0B0-4A47-AC6C-64216C02F179}" destId="{882224DA-F0ED-4365-B17C-C93A1AFF835B}" srcOrd="0" destOrd="0" presId="urn:microsoft.com/office/officeart/2005/8/layout/vList3"/>
  </dgm:cxnLst>
  <dgm:bg>
    <a:effectLst>
      <a:innerShdw blurRad="63500" dist="50800">
        <a:schemeClr val="tx2">
          <a:lumMod val="25000"/>
          <a:alpha val="57000"/>
        </a:schemeClr>
      </a:innerShdw>
    </a:effect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BED2391-2A5C-4A50-951D-15A825BA187E}" type="datetimeFigureOut">
              <a:rPr lang="en-US" smtClean="0"/>
              <a:t>6/3/2013</a:t>
            </a:fld>
            <a:endParaRPr lang="en-US"/>
          </a:p>
        </p:txBody>
      </p:sp>
      <p:sp>
        <p:nvSpPr>
          <p:cNvPr id="4" name="Slide Image Placeholder 3"/>
          <p:cNvSpPr>
            <a:spLocks noGrp="1" noRot="1" noChangeAspect="1"/>
          </p:cNvSpPr>
          <p:nvPr>
            <p:ph type="sldImg" idx="2"/>
          </p:nvPr>
        </p:nvSpPr>
        <p:spPr>
          <a:xfrm>
            <a:off x="685800" y="685800"/>
            <a:ext cx="54864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2A93A2D-597F-4283-A0BD-AACF57AEA753}" type="slidenum">
              <a:rPr lang="en-US" smtClean="0"/>
              <a:t>‹#›</a:t>
            </a:fld>
            <a:endParaRPr lang="en-US"/>
          </a:p>
        </p:txBody>
      </p:sp>
    </p:spTree>
    <p:extLst>
      <p:ext uri="{BB962C8B-B14F-4D97-AF65-F5344CB8AC3E}">
        <p14:creationId xmlns:p14="http://schemas.microsoft.com/office/powerpoint/2010/main" val="20392896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2A93A2D-597F-4283-A0BD-AACF57AEA753}" type="slidenum">
              <a:rPr lang="en-US" smtClean="0"/>
              <a:t>8</a:t>
            </a:fld>
            <a:endParaRPr lang="en-US"/>
          </a:p>
        </p:txBody>
      </p:sp>
    </p:spTree>
    <p:extLst>
      <p:ext uri="{BB962C8B-B14F-4D97-AF65-F5344CB8AC3E}">
        <p14:creationId xmlns:p14="http://schemas.microsoft.com/office/powerpoint/2010/main" val="42007631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2A93A2D-597F-4283-A0BD-AACF57AEA753}" type="slidenum">
              <a:rPr lang="en-US" smtClean="0"/>
              <a:t>11</a:t>
            </a:fld>
            <a:endParaRPr lang="en-US"/>
          </a:p>
        </p:txBody>
      </p:sp>
    </p:spTree>
    <p:extLst>
      <p:ext uri="{BB962C8B-B14F-4D97-AF65-F5344CB8AC3E}">
        <p14:creationId xmlns:p14="http://schemas.microsoft.com/office/powerpoint/2010/main" val="31131880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2A93A2D-597F-4283-A0BD-AACF57AEA753}" type="slidenum">
              <a:rPr lang="en-US" smtClean="0"/>
              <a:t>14</a:t>
            </a:fld>
            <a:endParaRPr lang="en-US"/>
          </a:p>
        </p:txBody>
      </p:sp>
    </p:spTree>
    <p:extLst>
      <p:ext uri="{BB962C8B-B14F-4D97-AF65-F5344CB8AC3E}">
        <p14:creationId xmlns:p14="http://schemas.microsoft.com/office/powerpoint/2010/main" val="27645760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2A93A2D-597F-4283-A0BD-AACF57AEA753}" type="slidenum">
              <a:rPr lang="en-US" smtClean="0"/>
              <a:t>17</a:t>
            </a:fld>
            <a:endParaRPr lang="en-US"/>
          </a:p>
        </p:txBody>
      </p:sp>
    </p:spTree>
    <p:extLst>
      <p:ext uri="{BB962C8B-B14F-4D97-AF65-F5344CB8AC3E}">
        <p14:creationId xmlns:p14="http://schemas.microsoft.com/office/powerpoint/2010/main" val="28934151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2A93A2D-597F-4283-A0BD-AACF57AEA753}" type="slidenum">
              <a:rPr lang="en-US" smtClean="0"/>
              <a:t>27</a:t>
            </a:fld>
            <a:endParaRPr lang="en-US"/>
          </a:p>
        </p:txBody>
      </p:sp>
    </p:spTree>
    <p:extLst>
      <p:ext uri="{BB962C8B-B14F-4D97-AF65-F5344CB8AC3E}">
        <p14:creationId xmlns:p14="http://schemas.microsoft.com/office/powerpoint/2010/main" val="6269888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775357"/>
            <a:ext cx="7772400" cy="1225021"/>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238500"/>
            <a:ext cx="6400800" cy="14605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F34C1FA1-3294-4161-A7B9-24A991707FAB}" type="datetimeFigureOut">
              <a:rPr lang="en-US" smtClean="0"/>
              <a:t>6/3/2013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88AC0-5C2A-4B35-85E1-0F8F88D49730}" type="slidenum">
              <a:rPr lang="en-US" smtClean="0"/>
              <a:t>‹#›</a:t>
            </a:fld>
            <a:endParaRPr lang="en-US"/>
          </a:p>
        </p:txBody>
      </p:sp>
    </p:spTree>
    <p:extLst>
      <p:ext uri="{BB962C8B-B14F-4D97-AF65-F5344CB8AC3E}">
        <p14:creationId xmlns:p14="http://schemas.microsoft.com/office/powerpoint/2010/main" val="3917988781"/>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34C1FA1-3294-4161-A7B9-24A991707FAB}" type="datetimeFigureOut">
              <a:rPr lang="en-US" smtClean="0"/>
              <a:t>6/3/2013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88AC0-5C2A-4B35-85E1-0F8F88D49730}" type="slidenum">
              <a:rPr lang="en-US" smtClean="0"/>
              <a:t>‹#›</a:t>
            </a:fld>
            <a:endParaRPr lang="en-US"/>
          </a:p>
        </p:txBody>
      </p:sp>
    </p:spTree>
    <p:extLst>
      <p:ext uri="{BB962C8B-B14F-4D97-AF65-F5344CB8AC3E}">
        <p14:creationId xmlns:p14="http://schemas.microsoft.com/office/powerpoint/2010/main" val="193062648"/>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28867"/>
            <a:ext cx="2057400" cy="4876271"/>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28867"/>
            <a:ext cx="6019800" cy="4876271"/>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34C1FA1-3294-4161-A7B9-24A991707FAB}" type="datetimeFigureOut">
              <a:rPr lang="en-US" smtClean="0"/>
              <a:t>6/3/2013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88AC0-5C2A-4B35-85E1-0F8F88D49730}" type="slidenum">
              <a:rPr lang="en-US" smtClean="0"/>
              <a:t>‹#›</a:t>
            </a:fld>
            <a:endParaRPr lang="en-US"/>
          </a:p>
        </p:txBody>
      </p:sp>
    </p:spTree>
    <p:extLst>
      <p:ext uri="{BB962C8B-B14F-4D97-AF65-F5344CB8AC3E}">
        <p14:creationId xmlns:p14="http://schemas.microsoft.com/office/powerpoint/2010/main" val="3314230081"/>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775357"/>
            <a:ext cx="7772400" cy="1225021"/>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238500"/>
            <a:ext cx="6400800" cy="14605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F34C1FA1-3294-4161-A7B9-24A991707FAB}" type="datetimeFigureOut">
              <a:rPr lang="en-US" smtClean="0">
                <a:solidFill>
                  <a:prstClr val="white">
                    <a:tint val="75000"/>
                  </a:prstClr>
                </a:solidFill>
              </a:rPr>
              <a:pPr/>
              <a:t>6/3/2013</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6D288AC0-5C2A-4B35-85E1-0F8F88D49730}"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3216332363"/>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34C1FA1-3294-4161-A7B9-24A991707FAB}" type="datetimeFigureOut">
              <a:rPr lang="en-US" smtClean="0">
                <a:solidFill>
                  <a:prstClr val="white">
                    <a:tint val="75000"/>
                  </a:prstClr>
                </a:solidFill>
              </a:rPr>
              <a:pPr/>
              <a:t>6/3/2013</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6D288AC0-5C2A-4B35-85E1-0F8F88D49730}"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2057439158"/>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672419"/>
            <a:ext cx="7772400" cy="1135063"/>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422261"/>
            <a:ext cx="7772400" cy="1250156"/>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34C1FA1-3294-4161-A7B9-24A991707FAB}" type="datetimeFigureOut">
              <a:rPr lang="en-US" smtClean="0">
                <a:solidFill>
                  <a:prstClr val="white">
                    <a:tint val="75000"/>
                  </a:prstClr>
                </a:solidFill>
              </a:rPr>
              <a:pPr/>
              <a:t>6/3/2013</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6D288AC0-5C2A-4B35-85E1-0F8F88D49730}"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1363900629"/>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333500"/>
            <a:ext cx="4038600" cy="377163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333500"/>
            <a:ext cx="4038600" cy="377163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F34C1FA1-3294-4161-A7B9-24A991707FAB}" type="datetimeFigureOut">
              <a:rPr lang="en-US" smtClean="0">
                <a:solidFill>
                  <a:prstClr val="white">
                    <a:tint val="75000"/>
                  </a:prstClr>
                </a:solidFill>
              </a:rPr>
              <a:pPr/>
              <a:t>6/3/2013</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6D288AC0-5C2A-4B35-85E1-0F8F88D49730}"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1451875355"/>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279263"/>
            <a:ext cx="4040188" cy="53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812396"/>
            <a:ext cx="4040188" cy="329274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30" y="1279263"/>
            <a:ext cx="4041775" cy="53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30" y="1812396"/>
            <a:ext cx="4041775" cy="329274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F34C1FA1-3294-4161-A7B9-24A991707FAB}" type="datetimeFigureOut">
              <a:rPr lang="en-US" smtClean="0">
                <a:solidFill>
                  <a:prstClr val="white">
                    <a:tint val="75000"/>
                  </a:prstClr>
                </a:solidFill>
              </a:rPr>
              <a:pPr/>
              <a:t>6/3/2013</a:t>
            </a:fld>
            <a:endParaRPr lang="en-US">
              <a:solidFill>
                <a:prstClr val="white">
                  <a:tint val="75000"/>
                </a:prstClr>
              </a:solidFill>
            </a:endParaRPr>
          </a:p>
        </p:txBody>
      </p:sp>
      <p:sp>
        <p:nvSpPr>
          <p:cNvPr id="8" name="Footer Placeholder 7"/>
          <p:cNvSpPr>
            <a:spLocks noGrp="1"/>
          </p:cNvSpPr>
          <p:nvPr>
            <p:ph type="ftr" sz="quarter" idx="11"/>
          </p:nvPr>
        </p:nvSpPr>
        <p:spPr/>
        <p:txBody>
          <a:bodyPr/>
          <a:lstStyle/>
          <a:p>
            <a:endParaRPr lang="en-US">
              <a:solidFill>
                <a:prstClr val="white">
                  <a:tint val="75000"/>
                </a:prstClr>
              </a:solidFill>
            </a:endParaRPr>
          </a:p>
        </p:txBody>
      </p:sp>
      <p:sp>
        <p:nvSpPr>
          <p:cNvPr id="9" name="Slide Number Placeholder 8"/>
          <p:cNvSpPr>
            <a:spLocks noGrp="1"/>
          </p:cNvSpPr>
          <p:nvPr>
            <p:ph type="sldNum" sz="quarter" idx="12"/>
          </p:nvPr>
        </p:nvSpPr>
        <p:spPr/>
        <p:txBody>
          <a:bodyPr/>
          <a:lstStyle/>
          <a:p>
            <a:fld id="{6D288AC0-5C2A-4B35-85E1-0F8F88D49730}"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1665497578"/>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34C1FA1-3294-4161-A7B9-24A991707FAB}" type="datetimeFigureOut">
              <a:rPr lang="en-US" smtClean="0">
                <a:solidFill>
                  <a:prstClr val="white">
                    <a:tint val="75000"/>
                  </a:prstClr>
                </a:solidFill>
              </a:rPr>
              <a:pPr/>
              <a:t>6/3/2013</a:t>
            </a:fld>
            <a:endParaRPr lang="en-US">
              <a:solidFill>
                <a:prstClr val="white">
                  <a:tint val="75000"/>
                </a:prstClr>
              </a:solidFill>
            </a:endParaRPr>
          </a:p>
        </p:txBody>
      </p:sp>
      <p:sp>
        <p:nvSpPr>
          <p:cNvPr id="4" name="Footer Placeholder 3"/>
          <p:cNvSpPr>
            <a:spLocks noGrp="1"/>
          </p:cNvSpPr>
          <p:nvPr>
            <p:ph type="ftr" sz="quarter" idx="11"/>
          </p:nvPr>
        </p:nvSpPr>
        <p:spPr/>
        <p:txBody>
          <a:bodyPr/>
          <a:lstStyle/>
          <a:p>
            <a:endParaRPr lang="en-US">
              <a:solidFill>
                <a:prstClr val="white">
                  <a:tint val="75000"/>
                </a:prstClr>
              </a:solidFill>
            </a:endParaRPr>
          </a:p>
        </p:txBody>
      </p:sp>
      <p:sp>
        <p:nvSpPr>
          <p:cNvPr id="5" name="Slide Number Placeholder 4"/>
          <p:cNvSpPr>
            <a:spLocks noGrp="1"/>
          </p:cNvSpPr>
          <p:nvPr>
            <p:ph type="sldNum" sz="quarter" idx="12"/>
          </p:nvPr>
        </p:nvSpPr>
        <p:spPr/>
        <p:txBody>
          <a:bodyPr/>
          <a:lstStyle/>
          <a:p>
            <a:fld id="{6D288AC0-5C2A-4B35-85E1-0F8F88D49730}"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763476118"/>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34C1FA1-3294-4161-A7B9-24A991707FAB}" type="datetimeFigureOut">
              <a:rPr lang="en-US" smtClean="0">
                <a:solidFill>
                  <a:prstClr val="white">
                    <a:tint val="75000"/>
                  </a:prstClr>
                </a:solidFill>
              </a:rPr>
              <a:pPr/>
              <a:t>6/3/2013</a:t>
            </a:fld>
            <a:endParaRPr lang="en-US">
              <a:solidFill>
                <a:prstClr val="white">
                  <a:tint val="75000"/>
                </a:prstClr>
              </a:solidFill>
            </a:endParaRPr>
          </a:p>
        </p:txBody>
      </p:sp>
      <p:sp>
        <p:nvSpPr>
          <p:cNvPr id="3" name="Footer Placeholder 2"/>
          <p:cNvSpPr>
            <a:spLocks noGrp="1"/>
          </p:cNvSpPr>
          <p:nvPr>
            <p:ph type="ftr" sz="quarter" idx="11"/>
          </p:nvPr>
        </p:nvSpPr>
        <p:spPr/>
        <p:txBody>
          <a:bodyPr/>
          <a:lstStyle/>
          <a:p>
            <a:endParaRPr lang="en-US">
              <a:solidFill>
                <a:prstClr val="white">
                  <a:tint val="75000"/>
                </a:prstClr>
              </a:solidFill>
            </a:endParaRPr>
          </a:p>
        </p:txBody>
      </p:sp>
      <p:sp>
        <p:nvSpPr>
          <p:cNvPr id="4" name="Slide Number Placeholder 3"/>
          <p:cNvSpPr>
            <a:spLocks noGrp="1"/>
          </p:cNvSpPr>
          <p:nvPr>
            <p:ph type="sldNum" sz="quarter" idx="12"/>
          </p:nvPr>
        </p:nvSpPr>
        <p:spPr/>
        <p:txBody>
          <a:bodyPr/>
          <a:lstStyle/>
          <a:p>
            <a:fld id="{6D288AC0-5C2A-4B35-85E1-0F8F88D49730}"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919383348"/>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5" y="227543"/>
            <a:ext cx="3008313" cy="968375"/>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27542"/>
            <a:ext cx="5111750" cy="487759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5" y="1195919"/>
            <a:ext cx="3008313" cy="390921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34C1FA1-3294-4161-A7B9-24A991707FAB}" type="datetimeFigureOut">
              <a:rPr lang="en-US" smtClean="0">
                <a:solidFill>
                  <a:prstClr val="white">
                    <a:tint val="75000"/>
                  </a:prstClr>
                </a:solidFill>
              </a:rPr>
              <a:pPr/>
              <a:t>6/3/2013</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6D288AC0-5C2A-4B35-85E1-0F8F88D49730}"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1684152921"/>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34C1FA1-3294-4161-A7B9-24A991707FAB}" type="datetimeFigureOut">
              <a:rPr lang="en-US" smtClean="0"/>
              <a:t>6/3/2013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88AC0-5C2A-4B35-85E1-0F8F88D49730}" type="slidenum">
              <a:rPr lang="en-US" smtClean="0"/>
              <a:t>‹#›</a:t>
            </a:fld>
            <a:endParaRPr lang="en-US"/>
          </a:p>
        </p:txBody>
      </p:sp>
    </p:spTree>
    <p:extLst>
      <p:ext uri="{BB962C8B-B14F-4D97-AF65-F5344CB8AC3E}">
        <p14:creationId xmlns:p14="http://schemas.microsoft.com/office/powerpoint/2010/main" val="1921317030"/>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000500"/>
            <a:ext cx="5486400" cy="472282"/>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510646"/>
            <a:ext cx="5486400" cy="3429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472782"/>
            <a:ext cx="5486400" cy="67071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34C1FA1-3294-4161-A7B9-24A991707FAB}" type="datetimeFigureOut">
              <a:rPr lang="en-US" smtClean="0">
                <a:solidFill>
                  <a:prstClr val="white">
                    <a:tint val="75000"/>
                  </a:prstClr>
                </a:solidFill>
              </a:rPr>
              <a:pPr/>
              <a:t>6/3/2013</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6D288AC0-5C2A-4B35-85E1-0F8F88D49730}"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3163780232"/>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34C1FA1-3294-4161-A7B9-24A991707FAB}" type="datetimeFigureOut">
              <a:rPr lang="en-US" smtClean="0">
                <a:solidFill>
                  <a:prstClr val="white">
                    <a:tint val="75000"/>
                  </a:prstClr>
                </a:solidFill>
              </a:rPr>
              <a:pPr/>
              <a:t>6/3/2013</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6D288AC0-5C2A-4B35-85E1-0F8F88D49730}"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924470619"/>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28867"/>
            <a:ext cx="2057400" cy="4876271"/>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28867"/>
            <a:ext cx="6019800" cy="4876271"/>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34C1FA1-3294-4161-A7B9-24A991707FAB}" type="datetimeFigureOut">
              <a:rPr lang="en-US" smtClean="0">
                <a:solidFill>
                  <a:prstClr val="white">
                    <a:tint val="75000"/>
                  </a:prstClr>
                </a:solidFill>
              </a:rPr>
              <a:pPr/>
              <a:t>6/3/2013</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6D288AC0-5C2A-4B35-85E1-0F8F88D49730}"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2210695257"/>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672419"/>
            <a:ext cx="7772400" cy="1135063"/>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422261"/>
            <a:ext cx="7772400" cy="1250156"/>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34C1FA1-3294-4161-A7B9-24A991707FAB}" type="datetimeFigureOut">
              <a:rPr lang="en-US" smtClean="0"/>
              <a:t>6/3/2013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88AC0-5C2A-4B35-85E1-0F8F88D49730}" type="slidenum">
              <a:rPr lang="en-US" smtClean="0"/>
              <a:t>‹#›</a:t>
            </a:fld>
            <a:endParaRPr lang="en-US"/>
          </a:p>
        </p:txBody>
      </p:sp>
    </p:spTree>
    <p:extLst>
      <p:ext uri="{BB962C8B-B14F-4D97-AF65-F5344CB8AC3E}">
        <p14:creationId xmlns:p14="http://schemas.microsoft.com/office/powerpoint/2010/main" val="2065880856"/>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333500"/>
            <a:ext cx="4038600" cy="377163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333500"/>
            <a:ext cx="4038600" cy="377163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F34C1FA1-3294-4161-A7B9-24A991707FAB}" type="datetimeFigureOut">
              <a:rPr lang="en-US" smtClean="0"/>
              <a:t>6/3/2013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88AC0-5C2A-4B35-85E1-0F8F88D49730}" type="slidenum">
              <a:rPr lang="en-US" smtClean="0"/>
              <a:t>‹#›</a:t>
            </a:fld>
            <a:endParaRPr lang="en-US"/>
          </a:p>
        </p:txBody>
      </p:sp>
    </p:spTree>
    <p:extLst>
      <p:ext uri="{BB962C8B-B14F-4D97-AF65-F5344CB8AC3E}">
        <p14:creationId xmlns:p14="http://schemas.microsoft.com/office/powerpoint/2010/main" val="3974215690"/>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279263"/>
            <a:ext cx="4040188" cy="53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812396"/>
            <a:ext cx="4040188" cy="329274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30" y="1279263"/>
            <a:ext cx="4041775" cy="53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30" y="1812396"/>
            <a:ext cx="4041775" cy="329274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F34C1FA1-3294-4161-A7B9-24A991707FAB}" type="datetimeFigureOut">
              <a:rPr lang="en-US" smtClean="0"/>
              <a:t>6/3/2013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D288AC0-5C2A-4B35-85E1-0F8F88D49730}" type="slidenum">
              <a:rPr lang="en-US" smtClean="0"/>
              <a:t>‹#›</a:t>
            </a:fld>
            <a:endParaRPr lang="en-US"/>
          </a:p>
        </p:txBody>
      </p:sp>
    </p:spTree>
    <p:extLst>
      <p:ext uri="{BB962C8B-B14F-4D97-AF65-F5344CB8AC3E}">
        <p14:creationId xmlns:p14="http://schemas.microsoft.com/office/powerpoint/2010/main" val="3110620298"/>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34C1FA1-3294-4161-A7B9-24A991707FAB}" type="datetimeFigureOut">
              <a:rPr lang="en-US" smtClean="0"/>
              <a:t>6/3/2013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D288AC0-5C2A-4B35-85E1-0F8F88D49730}" type="slidenum">
              <a:rPr lang="en-US" smtClean="0"/>
              <a:t>‹#›</a:t>
            </a:fld>
            <a:endParaRPr lang="en-US"/>
          </a:p>
        </p:txBody>
      </p:sp>
    </p:spTree>
    <p:extLst>
      <p:ext uri="{BB962C8B-B14F-4D97-AF65-F5344CB8AC3E}">
        <p14:creationId xmlns:p14="http://schemas.microsoft.com/office/powerpoint/2010/main" val="1167254985"/>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34C1FA1-3294-4161-A7B9-24A991707FAB}" type="datetimeFigureOut">
              <a:rPr lang="en-US" smtClean="0"/>
              <a:t>6/3/2013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D288AC0-5C2A-4B35-85E1-0F8F88D49730}" type="slidenum">
              <a:rPr lang="en-US" smtClean="0"/>
              <a:t>‹#›</a:t>
            </a:fld>
            <a:endParaRPr lang="en-US"/>
          </a:p>
        </p:txBody>
      </p:sp>
    </p:spTree>
    <p:extLst>
      <p:ext uri="{BB962C8B-B14F-4D97-AF65-F5344CB8AC3E}">
        <p14:creationId xmlns:p14="http://schemas.microsoft.com/office/powerpoint/2010/main" val="2018828381"/>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5" y="227543"/>
            <a:ext cx="3008313" cy="968375"/>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27542"/>
            <a:ext cx="5111750" cy="487759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5" y="1195919"/>
            <a:ext cx="3008313" cy="390921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34C1FA1-3294-4161-A7B9-24A991707FAB}" type="datetimeFigureOut">
              <a:rPr lang="en-US" smtClean="0"/>
              <a:t>6/3/2013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88AC0-5C2A-4B35-85E1-0F8F88D49730}" type="slidenum">
              <a:rPr lang="en-US" smtClean="0"/>
              <a:t>‹#›</a:t>
            </a:fld>
            <a:endParaRPr lang="en-US"/>
          </a:p>
        </p:txBody>
      </p:sp>
    </p:spTree>
    <p:extLst>
      <p:ext uri="{BB962C8B-B14F-4D97-AF65-F5344CB8AC3E}">
        <p14:creationId xmlns:p14="http://schemas.microsoft.com/office/powerpoint/2010/main" val="2452654502"/>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000500"/>
            <a:ext cx="5486400" cy="472282"/>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510646"/>
            <a:ext cx="5486400" cy="3429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472782"/>
            <a:ext cx="5486400" cy="67071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34C1FA1-3294-4161-A7B9-24A991707FAB}" type="datetimeFigureOut">
              <a:rPr lang="en-US" smtClean="0"/>
              <a:t>6/3/2013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88AC0-5C2A-4B35-85E1-0F8F88D49730}" type="slidenum">
              <a:rPr lang="en-US" smtClean="0"/>
              <a:t>‹#›</a:t>
            </a:fld>
            <a:endParaRPr lang="en-US"/>
          </a:p>
        </p:txBody>
      </p:sp>
    </p:spTree>
    <p:extLst>
      <p:ext uri="{BB962C8B-B14F-4D97-AF65-F5344CB8AC3E}">
        <p14:creationId xmlns:p14="http://schemas.microsoft.com/office/powerpoint/2010/main" val="2615113551"/>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14000">
              <a:schemeClr val="tx1">
                <a:lumMod val="95000"/>
              </a:schemeClr>
            </a:gs>
            <a:gs pos="89000">
              <a:schemeClr val="bg2">
                <a:lumMod val="60000"/>
                <a:lumOff val="40000"/>
              </a:schemeClr>
            </a:gs>
            <a:gs pos="72000">
              <a:schemeClr val="bg2">
                <a:lumMod val="75000"/>
              </a:schemeClr>
            </a:gs>
            <a:gs pos="46000">
              <a:schemeClr val="bg2">
                <a:tint val="45000"/>
                <a:shade val="99000"/>
                <a:satMod val="350000"/>
              </a:schemeClr>
            </a:gs>
            <a:gs pos="100000">
              <a:schemeClr val="bg2">
                <a:lumMod val="60000"/>
                <a:lumOff val="4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28865"/>
            <a:ext cx="8229600" cy="9525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333500"/>
            <a:ext cx="8229600" cy="3771636"/>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5296961"/>
            <a:ext cx="2133600" cy="304271"/>
          </a:xfrm>
          <a:prstGeom prst="rect">
            <a:avLst/>
          </a:prstGeom>
        </p:spPr>
        <p:txBody>
          <a:bodyPr vert="horz" lIns="91440" tIns="45720" rIns="91440" bIns="45720" rtlCol="0" anchor="ctr"/>
          <a:lstStyle>
            <a:lvl1pPr algn="l">
              <a:defRPr sz="1200">
                <a:solidFill>
                  <a:schemeClr val="tx1">
                    <a:tint val="75000"/>
                  </a:schemeClr>
                </a:solidFill>
              </a:defRPr>
            </a:lvl1pPr>
          </a:lstStyle>
          <a:p>
            <a:fld id="{F34C1FA1-3294-4161-A7B9-24A991707FAB}" type="datetimeFigureOut">
              <a:rPr lang="en-US" smtClean="0"/>
              <a:t>6/3/2013</a:t>
            </a:fld>
            <a:endParaRPr lang="en-US"/>
          </a:p>
        </p:txBody>
      </p:sp>
      <p:sp>
        <p:nvSpPr>
          <p:cNvPr id="5" name="Footer Placeholder 4"/>
          <p:cNvSpPr>
            <a:spLocks noGrp="1"/>
          </p:cNvSpPr>
          <p:nvPr>
            <p:ph type="ftr" sz="quarter" idx="3"/>
          </p:nvPr>
        </p:nvSpPr>
        <p:spPr>
          <a:xfrm>
            <a:off x="3124200" y="5296961"/>
            <a:ext cx="2895600" cy="304271"/>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5296961"/>
            <a:ext cx="2133600" cy="304271"/>
          </a:xfrm>
          <a:prstGeom prst="rect">
            <a:avLst/>
          </a:prstGeom>
        </p:spPr>
        <p:txBody>
          <a:bodyPr vert="horz" lIns="91440" tIns="45720" rIns="91440" bIns="45720" rtlCol="0" anchor="ctr"/>
          <a:lstStyle>
            <a:lvl1pPr algn="r">
              <a:defRPr sz="1200">
                <a:solidFill>
                  <a:schemeClr val="tx1">
                    <a:tint val="75000"/>
                  </a:schemeClr>
                </a:solidFill>
              </a:defRPr>
            </a:lvl1pPr>
          </a:lstStyle>
          <a:p>
            <a:fld id="{6D288AC0-5C2A-4B35-85E1-0F8F88D49730}" type="slidenum">
              <a:rPr lang="en-US" smtClean="0"/>
              <a:t>‹#›</a:t>
            </a:fld>
            <a:endParaRPr lang="en-US"/>
          </a:p>
        </p:txBody>
      </p:sp>
    </p:spTree>
    <p:extLst>
      <p:ext uri="{BB962C8B-B14F-4D97-AF65-F5344CB8AC3E}">
        <p14:creationId xmlns:p14="http://schemas.microsoft.com/office/powerpoint/2010/main" val="3891228085"/>
      </p:ext>
    </p:extLst>
  </p:cSld>
  <p:clrMap bg1="dk1" tx1="lt1" bg2="dk2" tx2="lt2" accent1="accent1" accent2="accent2" accent3="accent3" accent4="accent4" accent5="accent5" accent6="accent6" hlink="hlink" folHlink="folHlink"/>
  <p:sldLayoutIdLst>
    <p:sldLayoutId id="2147483829" r:id="rId1"/>
    <p:sldLayoutId id="2147483830" r:id="rId2"/>
    <p:sldLayoutId id="2147483831" r:id="rId3"/>
    <p:sldLayoutId id="2147483832" r:id="rId4"/>
    <p:sldLayoutId id="2147483833" r:id="rId5"/>
    <p:sldLayoutId id="2147483834" r:id="rId6"/>
    <p:sldLayoutId id="2147483835" r:id="rId7"/>
    <p:sldLayoutId id="2147483836" r:id="rId8"/>
    <p:sldLayoutId id="2147483837" r:id="rId9"/>
    <p:sldLayoutId id="2147483838" r:id="rId10"/>
    <p:sldLayoutId id="2147483839" r:id="rId11"/>
  </p:sldLayoutIdLst>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gradFill flip="none" rotWithShape="1">
          <a:gsLst>
            <a:gs pos="14000">
              <a:schemeClr val="tx1">
                <a:lumMod val="95000"/>
              </a:schemeClr>
            </a:gs>
            <a:gs pos="89000">
              <a:schemeClr val="bg2">
                <a:lumMod val="60000"/>
                <a:lumOff val="40000"/>
              </a:schemeClr>
            </a:gs>
            <a:gs pos="72000">
              <a:schemeClr val="bg2">
                <a:lumMod val="75000"/>
              </a:schemeClr>
            </a:gs>
            <a:gs pos="46000">
              <a:schemeClr val="bg2">
                <a:tint val="45000"/>
                <a:shade val="99000"/>
                <a:satMod val="350000"/>
              </a:schemeClr>
            </a:gs>
            <a:gs pos="100000">
              <a:schemeClr val="bg2">
                <a:lumMod val="60000"/>
                <a:lumOff val="4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28865"/>
            <a:ext cx="8229600" cy="9525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333500"/>
            <a:ext cx="8229600" cy="3771636"/>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5296961"/>
            <a:ext cx="2133600" cy="304271"/>
          </a:xfrm>
          <a:prstGeom prst="rect">
            <a:avLst/>
          </a:prstGeom>
        </p:spPr>
        <p:txBody>
          <a:bodyPr vert="horz" lIns="91440" tIns="45720" rIns="91440" bIns="45720" rtlCol="0" anchor="ctr"/>
          <a:lstStyle>
            <a:lvl1pPr algn="l">
              <a:defRPr sz="1200">
                <a:solidFill>
                  <a:schemeClr val="tx1">
                    <a:tint val="75000"/>
                  </a:schemeClr>
                </a:solidFill>
              </a:defRPr>
            </a:lvl1pPr>
          </a:lstStyle>
          <a:p>
            <a:fld id="{F34C1FA1-3294-4161-A7B9-24A991707FAB}" type="datetimeFigureOut">
              <a:rPr lang="en-US" smtClean="0">
                <a:solidFill>
                  <a:prstClr val="white">
                    <a:tint val="75000"/>
                  </a:prstClr>
                </a:solidFill>
              </a:rPr>
              <a:pPr/>
              <a:t>6/3/2013</a:t>
            </a:fld>
            <a:endParaRPr lang="en-US">
              <a:solidFill>
                <a:prstClr val="white">
                  <a:tint val="75000"/>
                </a:prstClr>
              </a:solidFill>
            </a:endParaRPr>
          </a:p>
        </p:txBody>
      </p:sp>
      <p:sp>
        <p:nvSpPr>
          <p:cNvPr id="5" name="Footer Placeholder 4"/>
          <p:cNvSpPr>
            <a:spLocks noGrp="1"/>
          </p:cNvSpPr>
          <p:nvPr>
            <p:ph type="ftr" sz="quarter" idx="3"/>
          </p:nvPr>
        </p:nvSpPr>
        <p:spPr>
          <a:xfrm>
            <a:off x="3124200" y="5296961"/>
            <a:ext cx="2895600" cy="304271"/>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white">
                  <a:tint val="75000"/>
                </a:prstClr>
              </a:solidFill>
            </a:endParaRPr>
          </a:p>
        </p:txBody>
      </p:sp>
      <p:sp>
        <p:nvSpPr>
          <p:cNvPr id="6" name="Slide Number Placeholder 5"/>
          <p:cNvSpPr>
            <a:spLocks noGrp="1"/>
          </p:cNvSpPr>
          <p:nvPr>
            <p:ph type="sldNum" sz="quarter" idx="4"/>
          </p:nvPr>
        </p:nvSpPr>
        <p:spPr>
          <a:xfrm>
            <a:off x="6553200" y="5296961"/>
            <a:ext cx="2133600" cy="304271"/>
          </a:xfrm>
          <a:prstGeom prst="rect">
            <a:avLst/>
          </a:prstGeom>
        </p:spPr>
        <p:txBody>
          <a:bodyPr vert="horz" lIns="91440" tIns="45720" rIns="91440" bIns="45720" rtlCol="0" anchor="ctr"/>
          <a:lstStyle>
            <a:lvl1pPr algn="r">
              <a:defRPr sz="1200">
                <a:solidFill>
                  <a:schemeClr val="tx1">
                    <a:tint val="75000"/>
                  </a:schemeClr>
                </a:solidFill>
              </a:defRPr>
            </a:lvl1pPr>
          </a:lstStyle>
          <a:p>
            <a:fld id="{6D288AC0-5C2A-4B35-85E1-0F8F88D49730}"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3709326445"/>
      </p:ext>
    </p:extLst>
  </p:cSld>
  <p:clrMap bg1="dk1" tx1="lt1" bg2="dk2" tx2="lt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audio" Target="../media/media1.MP3"/><Relationship Id="rId7" Type="http://schemas.openxmlformats.org/officeDocument/2006/relationships/image" Target="../media/image2.png"/><Relationship Id="rId2" Type="http://schemas.microsoft.com/office/2007/relationships/media" Target="../media/media1.MP3"/><Relationship Id="rId1" Type="http://schemas.openxmlformats.org/officeDocument/2006/relationships/tags" Target="../tags/tag1.xml"/><Relationship Id="rId6" Type="http://schemas.microsoft.com/office/2007/relationships/hdphoto" Target="../media/hdphoto1.wdp"/><Relationship Id="rId11" Type="http://schemas.openxmlformats.org/officeDocument/2006/relationships/image" Target="../media/image5.png"/><Relationship Id="rId5" Type="http://schemas.openxmlformats.org/officeDocument/2006/relationships/image" Target="../media/image1.png"/><Relationship Id="rId10" Type="http://schemas.openxmlformats.org/officeDocument/2006/relationships/image" Target="../media/image4.jpg"/><Relationship Id="rId4" Type="http://schemas.openxmlformats.org/officeDocument/2006/relationships/slideLayout" Target="../slideLayouts/slideLayout7.xml"/><Relationship Id="rId9"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8" Type="http://schemas.openxmlformats.org/officeDocument/2006/relationships/diagramQuickStyle" Target="../diagrams/quickStyle1.xml"/><Relationship Id="rId13" Type="http://schemas.openxmlformats.org/officeDocument/2006/relationships/image" Target="../media/image26.png"/><Relationship Id="rId3" Type="http://schemas.openxmlformats.org/officeDocument/2006/relationships/image" Target="../media/image23.jpeg"/><Relationship Id="rId7" Type="http://schemas.openxmlformats.org/officeDocument/2006/relationships/diagramLayout" Target="../diagrams/layout1.xml"/><Relationship Id="rId12" Type="http://schemas.microsoft.com/office/2007/relationships/hdphoto" Target="../media/hdphoto10.wdp"/><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diagramData" Target="../diagrams/data1.xml"/><Relationship Id="rId11" Type="http://schemas.openxmlformats.org/officeDocument/2006/relationships/image" Target="../media/image25.png"/><Relationship Id="rId5" Type="http://schemas.microsoft.com/office/2007/relationships/hdphoto" Target="../media/hdphoto9.wdp"/><Relationship Id="rId10" Type="http://schemas.microsoft.com/office/2007/relationships/diagramDrawing" Target="../diagrams/drawing1.xml"/><Relationship Id="rId4" Type="http://schemas.openxmlformats.org/officeDocument/2006/relationships/image" Target="../media/image24.png"/><Relationship Id="rId9" Type="http://schemas.openxmlformats.org/officeDocument/2006/relationships/diagramColors" Target="../diagrams/colors1.xml"/></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eg"/><Relationship Id="rId1" Type="http://schemas.openxmlformats.org/officeDocument/2006/relationships/slideLayout" Target="../slideLayouts/slideLayout7.xml"/><Relationship Id="rId5" Type="http://schemas.openxmlformats.org/officeDocument/2006/relationships/image" Target="../media/image29.gif"/><Relationship Id="rId4" Type="http://schemas.microsoft.com/office/2007/relationships/hdphoto" Target="../media/hdphoto11.wdp"/></Relationships>
</file>

<file path=ppt/slides/_rels/slide13.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microsoft.com/office/2007/relationships/hdphoto" Target="../media/hdphoto12.wdp"/><Relationship Id="rId4" Type="http://schemas.openxmlformats.org/officeDocument/2006/relationships/image" Target="../media/image33.png"/></Relationships>
</file>

<file path=ppt/slides/_rels/slide15.xml.rels><?xml version="1.0" encoding="UTF-8" standalone="yes"?>
<Relationships xmlns="http://schemas.openxmlformats.org/package/2006/relationships"><Relationship Id="rId8" Type="http://schemas.microsoft.com/office/2007/relationships/hdphoto" Target="../media/hdphoto15.wdp"/><Relationship Id="rId3" Type="http://schemas.microsoft.com/office/2007/relationships/hdphoto" Target="../media/hdphoto13.wdp"/><Relationship Id="rId7" Type="http://schemas.openxmlformats.org/officeDocument/2006/relationships/image" Target="../media/image37.png"/><Relationship Id="rId2" Type="http://schemas.openxmlformats.org/officeDocument/2006/relationships/image" Target="../media/image34.png"/><Relationship Id="rId1" Type="http://schemas.openxmlformats.org/officeDocument/2006/relationships/slideLayout" Target="../slideLayouts/slideLayout7.xml"/><Relationship Id="rId6" Type="http://schemas.microsoft.com/office/2007/relationships/hdphoto" Target="../media/hdphoto14.wdp"/><Relationship Id="rId5" Type="http://schemas.openxmlformats.org/officeDocument/2006/relationships/image" Target="../media/image36.png"/><Relationship Id="rId4" Type="http://schemas.openxmlformats.org/officeDocument/2006/relationships/image" Target="../media/image35.jpeg"/></Relationships>
</file>

<file path=ppt/slides/_rels/slide16.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microsoft.com/office/2007/relationships/hdphoto" Target="../media/hdphoto16.wdp"/><Relationship Id="rId2" Type="http://schemas.openxmlformats.org/officeDocument/2006/relationships/image" Target="../media/image42.png"/><Relationship Id="rId1" Type="http://schemas.openxmlformats.org/officeDocument/2006/relationships/slideLayout" Target="../slideLayouts/slideLayout7.xml"/><Relationship Id="rId5" Type="http://schemas.openxmlformats.org/officeDocument/2006/relationships/image" Target="../media/image44.jpeg"/><Relationship Id="rId4" Type="http://schemas.openxmlformats.org/officeDocument/2006/relationships/image" Target="../media/image43.jpeg"/></Relationships>
</file>

<file path=ppt/slides/_rels/slide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microsoft.com/office/2007/relationships/hdphoto" Target="../media/hdphoto17.wdp"/><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microsoft.com/office/2007/relationships/hdphoto" Target="../media/hdphoto18.wdp"/><Relationship Id="rId2" Type="http://schemas.openxmlformats.org/officeDocument/2006/relationships/image" Target="../media/image46.png"/><Relationship Id="rId1" Type="http://schemas.openxmlformats.org/officeDocument/2006/relationships/slideLayout" Target="../slideLayouts/slideLayout7.xml"/><Relationship Id="rId6" Type="http://schemas.openxmlformats.org/officeDocument/2006/relationships/image" Target="../media/image48.jpeg"/><Relationship Id="rId5" Type="http://schemas.microsoft.com/office/2007/relationships/hdphoto" Target="../media/hdphoto19.wdp"/><Relationship Id="rId4" Type="http://schemas.openxmlformats.org/officeDocument/2006/relationships/image" Target="../media/image47.png"/></Relationships>
</file>

<file path=ppt/slides/_rels/slide22.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jpeg"/><Relationship Id="rId1" Type="http://schemas.openxmlformats.org/officeDocument/2006/relationships/slideLayout" Target="../slideLayouts/slideLayout7.xml"/><Relationship Id="rId5" Type="http://schemas.openxmlformats.org/officeDocument/2006/relationships/image" Target="../media/image52.jpeg"/><Relationship Id="rId4" Type="http://schemas.openxmlformats.org/officeDocument/2006/relationships/image" Target="../media/image51.jpeg"/></Relationships>
</file>

<file path=ppt/slides/_rels/slide23.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53.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55.jpeg"/><Relationship Id="rId1" Type="http://schemas.openxmlformats.org/officeDocument/2006/relationships/slideLayout" Target="../slideLayouts/slideLayout7.xml"/><Relationship Id="rId5" Type="http://schemas.microsoft.com/office/2007/relationships/hdphoto" Target="../media/hdphoto20.wdp"/><Relationship Id="rId4" Type="http://schemas.openxmlformats.org/officeDocument/2006/relationships/image" Target="../media/image57.png"/></Relationships>
</file>

<file path=ppt/slides/_rels/slide25.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microsoft.com/office/2007/relationships/hdphoto" Target="../media/hdphoto21.wdp"/><Relationship Id="rId2" Type="http://schemas.openxmlformats.org/officeDocument/2006/relationships/image" Target="../media/image59.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8" Type="http://schemas.microsoft.com/office/2007/relationships/hdphoto" Target="../media/hdphoto24.wdp"/><Relationship Id="rId3" Type="http://schemas.openxmlformats.org/officeDocument/2006/relationships/image" Target="../media/image60.jpeg"/><Relationship Id="rId7" Type="http://schemas.openxmlformats.org/officeDocument/2006/relationships/image" Target="../media/image62.jpe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microsoft.com/office/2007/relationships/hdphoto" Target="../media/hdphoto23.wdp"/><Relationship Id="rId5" Type="http://schemas.openxmlformats.org/officeDocument/2006/relationships/image" Target="../media/image61.png"/><Relationship Id="rId4" Type="http://schemas.microsoft.com/office/2007/relationships/hdphoto" Target="../media/hdphoto22.wdp"/><Relationship Id="rId9" Type="http://schemas.openxmlformats.org/officeDocument/2006/relationships/image" Target="../media/image63.jpeg"/></Relationships>
</file>

<file path=ppt/slides/_rels/slide28.xml.rels><?xml version="1.0" encoding="UTF-8" standalone="yes"?>
<Relationships xmlns="http://schemas.openxmlformats.org/package/2006/relationships"><Relationship Id="rId3" Type="http://schemas.openxmlformats.org/officeDocument/2006/relationships/image" Target="../media/image65.jpg"/><Relationship Id="rId2" Type="http://schemas.openxmlformats.org/officeDocument/2006/relationships/image" Target="../media/image64.jpeg"/><Relationship Id="rId1" Type="http://schemas.openxmlformats.org/officeDocument/2006/relationships/slideLayout" Target="../slideLayouts/slideLayout7.xml"/><Relationship Id="rId5" Type="http://schemas.openxmlformats.org/officeDocument/2006/relationships/image" Target="../media/image67.png"/><Relationship Id="rId4" Type="http://schemas.openxmlformats.org/officeDocument/2006/relationships/image" Target="../media/image66.jpeg"/></Relationships>
</file>

<file path=ppt/slides/_rels/slide29.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image" Target="../media/image68.jpeg"/><Relationship Id="rId1" Type="http://schemas.openxmlformats.org/officeDocument/2006/relationships/slideLayout" Target="../slideLayouts/slideLayout7.xml"/><Relationship Id="rId4" Type="http://schemas.openxmlformats.org/officeDocument/2006/relationships/image" Target="../media/image70.jpe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openxmlformats.org/officeDocument/2006/relationships/image" Target="../media/image72.png"/><Relationship Id="rId7" Type="http://schemas.openxmlformats.org/officeDocument/2006/relationships/image" Target="../media/image74.jpeg"/><Relationship Id="rId2" Type="http://schemas.openxmlformats.org/officeDocument/2006/relationships/image" Target="../media/image71.jpeg"/><Relationship Id="rId1" Type="http://schemas.openxmlformats.org/officeDocument/2006/relationships/slideLayout" Target="../slideLayouts/slideLayout7.xml"/><Relationship Id="rId6" Type="http://schemas.microsoft.com/office/2007/relationships/hdphoto" Target="../media/hdphoto26.wdp"/><Relationship Id="rId5" Type="http://schemas.openxmlformats.org/officeDocument/2006/relationships/image" Target="../media/image73.png"/><Relationship Id="rId4" Type="http://schemas.microsoft.com/office/2007/relationships/hdphoto" Target="../media/hdphoto25.wdp"/></Relationships>
</file>

<file path=ppt/slides/_rels/slide31.xml.rels><?xml version="1.0" encoding="UTF-8" standalone="yes"?>
<Relationships xmlns="http://schemas.openxmlformats.org/package/2006/relationships"><Relationship Id="rId3" Type="http://schemas.microsoft.com/office/2007/relationships/hdphoto" Target="../media/hdphoto27.wdp"/><Relationship Id="rId2" Type="http://schemas.openxmlformats.org/officeDocument/2006/relationships/image" Target="../media/image75.jpeg"/><Relationship Id="rId1" Type="http://schemas.openxmlformats.org/officeDocument/2006/relationships/slideLayout" Target="../slideLayouts/slideLayout7.xml"/><Relationship Id="rId6" Type="http://schemas.microsoft.com/office/2007/relationships/hdphoto" Target="../media/hdphoto28.wdp"/><Relationship Id="rId5" Type="http://schemas.openxmlformats.org/officeDocument/2006/relationships/image" Target="../media/image77.png"/><Relationship Id="rId4" Type="http://schemas.openxmlformats.org/officeDocument/2006/relationships/image" Target="../media/image76.gif"/></Relationships>
</file>

<file path=ppt/slides/_rels/slide32.xml.rels><?xml version="1.0" encoding="UTF-8" standalone="yes"?>
<Relationships xmlns="http://schemas.openxmlformats.org/package/2006/relationships"><Relationship Id="rId8" Type="http://schemas.microsoft.com/office/2007/relationships/hdphoto" Target="../media/hdphoto31.wdp"/><Relationship Id="rId3" Type="http://schemas.microsoft.com/office/2007/relationships/hdphoto" Target="../media/hdphoto29.wdp"/><Relationship Id="rId7" Type="http://schemas.openxmlformats.org/officeDocument/2006/relationships/image" Target="../media/image81.png"/><Relationship Id="rId2" Type="http://schemas.openxmlformats.org/officeDocument/2006/relationships/image" Target="../media/image78.jpeg"/><Relationship Id="rId1" Type="http://schemas.openxmlformats.org/officeDocument/2006/relationships/slideLayout" Target="../slideLayouts/slideLayout7.xml"/><Relationship Id="rId6" Type="http://schemas.microsoft.com/office/2007/relationships/hdphoto" Target="../media/hdphoto30.wdp"/><Relationship Id="rId5" Type="http://schemas.openxmlformats.org/officeDocument/2006/relationships/image" Target="../media/image80.png"/><Relationship Id="rId4" Type="http://schemas.openxmlformats.org/officeDocument/2006/relationships/image" Target="../media/image79.jpeg"/></Relationships>
</file>

<file path=ppt/slides/_rels/slide33.xml.rels><?xml version="1.0" encoding="UTF-8" standalone="yes"?>
<Relationships xmlns="http://schemas.openxmlformats.org/package/2006/relationships"><Relationship Id="rId3" Type="http://schemas.microsoft.com/office/2007/relationships/hdphoto" Target="../media/hdphoto32.wdp"/><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Layout" Target="../slideLayouts/slideLayout18.xml"/><Relationship Id="rId5" Type="http://schemas.openxmlformats.org/officeDocument/2006/relationships/image" Target="../media/image12.jpg"/><Relationship Id="rId4" Type="http://schemas.openxmlformats.org/officeDocument/2006/relationships/image" Target="../media/image11.jpg"/></Relationships>
</file>

<file path=ppt/slides/_rels/slide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8" Type="http://schemas.openxmlformats.org/officeDocument/2006/relationships/image" Target="../media/image21.png"/><Relationship Id="rId3" Type="http://schemas.microsoft.com/office/2007/relationships/hdphoto" Target="../media/hdphoto4.wdp"/><Relationship Id="rId7" Type="http://schemas.microsoft.com/office/2007/relationships/hdphoto" Target="../media/hdphoto6.wdp"/><Relationship Id="rId2" Type="http://schemas.openxmlformats.org/officeDocument/2006/relationships/image" Target="../media/image18.jpeg"/><Relationship Id="rId1" Type="http://schemas.openxmlformats.org/officeDocument/2006/relationships/slideLayout" Target="../slideLayouts/slideLayout6.xml"/><Relationship Id="rId6" Type="http://schemas.openxmlformats.org/officeDocument/2006/relationships/image" Target="../media/image20.png"/><Relationship Id="rId5" Type="http://schemas.microsoft.com/office/2007/relationships/hdphoto" Target="../media/hdphoto5.wdp"/><Relationship Id="rId4" Type="http://schemas.openxmlformats.org/officeDocument/2006/relationships/image" Target="../media/image19.png"/><Relationship Id="rId9" Type="http://schemas.microsoft.com/office/2007/relationships/hdphoto" Target="../media/hdphoto7.wdp"/></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chemeClr val="bg2">
                <a:lumMod val="60000"/>
                <a:lumOff val="40000"/>
              </a:schemeClr>
            </a:gs>
            <a:gs pos="89000">
              <a:schemeClr val="bg2">
                <a:lumMod val="60000"/>
                <a:lumOff val="40000"/>
              </a:schemeClr>
            </a:gs>
            <a:gs pos="72000">
              <a:schemeClr val="bg2">
                <a:lumMod val="75000"/>
              </a:schemeClr>
            </a:gs>
            <a:gs pos="46000">
              <a:schemeClr val="bg2">
                <a:tint val="45000"/>
                <a:shade val="99000"/>
                <a:satMod val="350000"/>
              </a:schemeClr>
            </a:gs>
            <a:gs pos="100000">
              <a:schemeClr val="bg2">
                <a:lumMod val="60000"/>
                <a:lumOff val="4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1028" name="Picture 4"/>
          <p:cNvPicPr>
            <a:picLocks noChangeAspect="1" noChangeArrowheads="1"/>
          </p:cNvPicPr>
          <p:nvPr/>
        </p:nvPicPr>
        <p:blipFill rotWithShape="1">
          <a:blip r:embed="rId5">
            <a:extLst>
              <a:ext uri="{BEBA8EAE-BF5A-486C-A8C5-ECC9F3942E4B}">
                <a14:imgProps xmlns:a14="http://schemas.microsoft.com/office/drawing/2010/main">
                  <a14:imgLayer r:embed="rId6">
                    <a14:imgEffect>
                      <a14:sharpenSoften amount="20000"/>
                    </a14:imgEffect>
                  </a14:imgLayer>
                </a14:imgProps>
              </a:ext>
              <a:ext uri="{28A0092B-C50C-407E-A947-70E740481C1C}">
                <a14:useLocalDpi xmlns:a14="http://schemas.microsoft.com/office/drawing/2010/main" val="0"/>
              </a:ext>
            </a:extLst>
          </a:blip>
          <a:srcRect l="7131" r="126"/>
          <a:stretch/>
        </p:blipFill>
        <p:spPr bwMode="auto">
          <a:xfrm>
            <a:off x="129540" y="1514475"/>
            <a:ext cx="8884920" cy="4011868"/>
          </a:xfrm>
          <a:prstGeom prst="rect">
            <a:avLst/>
          </a:prstGeom>
          <a:ln>
            <a:noFill/>
          </a:ln>
          <a:effectLst>
            <a:softEdge rad="112500"/>
          </a:effectLst>
        </p:spPr>
      </p:pic>
      <p:pic>
        <p:nvPicPr>
          <p:cNvPr id="7" name="Picture 6"/>
          <p:cNvPicPr>
            <a:picLocks noChangeAspect="1"/>
          </p:cNvPicPr>
          <p:nvPr/>
        </p:nvPicPr>
        <p:blipFill>
          <a:blip r:embed="rId7">
            <a:extLst>
              <a:ext uri="{BEBA8EAE-BF5A-486C-A8C5-ECC9F3942E4B}">
                <a14:imgProps xmlns:a14="http://schemas.microsoft.com/office/drawing/2010/main">
                  <a14:imgLayer r:embed="rId8">
                    <a14:imgEffect>
                      <a14:sharpenSoften amount="100000"/>
                    </a14:imgEffect>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298295" y="228550"/>
            <a:ext cx="8382000" cy="914305"/>
          </a:xfrm>
          <a:prstGeom prst="rect">
            <a:avLst/>
          </a:prstGeom>
          <a:ln>
            <a:noFill/>
          </a:ln>
          <a:effectLst>
            <a:glow rad="12700">
              <a:schemeClr val="bg2">
                <a:lumMod val="75000"/>
                <a:alpha val="18000"/>
              </a:schemeClr>
            </a:glow>
            <a:outerShdw dist="38100" dir="10800000" algn="r" rotWithShape="0">
              <a:prstClr val="black">
                <a:alpha val="40000"/>
              </a:prstClr>
            </a:outerShdw>
          </a:effectLst>
        </p:spPr>
      </p:pic>
      <p:pic>
        <p:nvPicPr>
          <p:cNvPr id="8" name="Over The Rainbow - Karaoke.MP3">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4267200" y="2552700"/>
            <a:ext cx="609600" cy="609600"/>
          </a:xfrm>
          <a:prstGeom prst="rect">
            <a:avLst/>
          </a:prstGeom>
        </p:spPr>
      </p:pic>
      <p:pic>
        <p:nvPicPr>
          <p:cNvPr id="3" name="Picture 2"/>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962400" y="2324100"/>
            <a:ext cx="1397786" cy="1395429"/>
          </a:xfrm>
          <a:prstGeom prst="rect">
            <a:avLst/>
          </a:prstGeom>
        </p:spPr>
      </p:pic>
      <p:pic>
        <p:nvPicPr>
          <p:cNvPr id="4" name="Over The Rainbow - Karaoke.MP3">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11"/>
          <a:stretch>
            <a:fillRect/>
          </a:stretch>
        </p:blipFill>
        <p:spPr>
          <a:xfrm>
            <a:off x="4267200" y="2552700"/>
            <a:ext cx="609600" cy="609600"/>
          </a:xfrm>
          <a:prstGeom prst="rect">
            <a:avLst/>
          </a:prstGeom>
        </p:spPr>
      </p:pic>
    </p:spTree>
    <p:custDataLst>
      <p:tags r:id="rId1"/>
    </p:custDataLst>
    <p:extLst>
      <p:ext uri="{BB962C8B-B14F-4D97-AF65-F5344CB8AC3E}">
        <p14:creationId xmlns:p14="http://schemas.microsoft.com/office/powerpoint/2010/main" val="1546196383"/>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4"/>
                                        </p:tgtEl>
                                      </p:cBhvr>
                                    </p:cmd>
                                  </p:childTnLst>
                                </p:cTn>
                              </p:par>
                              <p:par>
                                <p:cTn id="7" presetID="31" presetClass="entr" presetSubtype="0" fill="hold" nodeType="withEffect">
                                  <p:stCondLst>
                                    <p:cond delay="0"/>
                                  </p:stCondLst>
                                  <p:childTnLst>
                                    <p:set>
                                      <p:cBhvr>
                                        <p:cTn id="8" dur="1" fill="hold">
                                          <p:stCondLst>
                                            <p:cond delay="0"/>
                                          </p:stCondLst>
                                        </p:cTn>
                                        <p:tgtEl>
                                          <p:spTgt spid="1028"/>
                                        </p:tgtEl>
                                        <p:attrNameLst>
                                          <p:attrName>style.visibility</p:attrName>
                                        </p:attrNameLst>
                                      </p:cBhvr>
                                      <p:to>
                                        <p:strVal val="visible"/>
                                      </p:to>
                                    </p:set>
                                    <p:anim calcmode="lin" valueType="num">
                                      <p:cBhvr>
                                        <p:cTn id="9" dur="2750" fill="hold"/>
                                        <p:tgtEl>
                                          <p:spTgt spid="1028"/>
                                        </p:tgtEl>
                                        <p:attrNameLst>
                                          <p:attrName>ppt_w</p:attrName>
                                        </p:attrNameLst>
                                      </p:cBhvr>
                                      <p:tavLst>
                                        <p:tav tm="0">
                                          <p:val>
                                            <p:fltVal val="0"/>
                                          </p:val>
                                        </p:tav>
                                        <p:tav tm="100000">
                                          <p:val>
                                            <p:strVal val="#ppt_w"/>
                                          </p:val>
                                        </p:tav>
                                      </p:tavLst>
                                    </p:anim>
                                    <p:anim calcmode="lin" valueType="num">
                                      <p:cBhvr>
                                        <p:cTn id="10" dur="2750" fill="hold"/>
                                        <p:tgtEl>
                                          <p:spTgt spid="1028"/>
                                        </p:tgtEl>
                                        <p:attrNameLst>
                                          <p:attrName>ppt_h</p:attrName>
                                        </p:attrNameLst>
                                      </p:cBhvr>
                                      <p:tavLst>
                                        <p:tav tm="0">
                                          <p:val>
                                            <p:fltVal val="0"/>
                                          </p:val>
                                        </p:tav>
                                        <p:tav tm="100000">
                                          <p:val>
                                            <p:strVal val="#ppt_h"/>
                                          </p:val>
                                        </p:tav>
                                      </p:tavLst>
                                    </p:anim>
                                    <p:anim calcmode="lin" valueType="num">
                                      <p:cBhvr>
                                        <p:cTn id="11" dur="2750" fill="hold"/>
                                        <p:tgtEl>
                                          <p:spTgt spid="1028"/>
                                        </p:tgtEl>
                                        <p:attrNameLst>
                                          <p:attrName>style.rotation</p:attrName>
                                        </p:attrNameLst>
                                      </p:cBhvr>
                                      <p:tavLst>
                                        <p:tav tm="0">
                                          <p:val>
                                            <p:fltVal val="90"/>
                                          </p:val>
                                        </p:tav>
                                        <p:tav tm="100000">
                                          <p:val>
                                            <p:fltVal val="0"/>
                                          </p:val>
                                        </p:tav>
                                      </p:tavLst>
                                    </p:anim>
                                    <p:animEffect transition="in" filter="fade">
                                      <p:cBhvr>
                                        <p:cTn id="12" dur="2750"/>
                                        <p:tgtEl>
                                          <p:spTgt spid="1028"/>
                                        </p:tgtEl>
                                      </p:cBhvr>
                                    </p:animEffect>
                                  </p:childTnLst>
                                </p:cTn>
                              </p:par>
                            </p:childTnLst>
                          </p:cTn>
                        </p:par>
                        <p:par>
                          <p:cTn id="13" fill="hold">
                            <p:stCondLst>
                              <p:cond delay="2750"/>
                            </p:stCondLst>
                            <p:childTnLst>
                              <p:par>
                                <p:cTn id="14" presetID="6" presetClass="entr" presetSubtype="16" fill="hold" nodeType="after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circle(in)">
                                      <p:cBhvr>
                                        <p:cTn id="16"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p:cTn id="17" repeatCount="indefinite" fill="hold" display="0">
                  <p:stCondLst>
                    <p:cond delay="indefinite"/>
                  </p:stCondLst>
                  <p:endCondLst>
                    <p:cond evt="onStopAudio" delay="0">
                      <p:tgtEl>
                        <p:sldTgt/>
                      </p:tgtEl>
                    </p:cond>
                    <p:cond evt="onNext" delay="0">
                      <p:tgtEl>
                        <p:sldTgt/>
                      </p:tgtEl>
                    </p:cond>
                  </p:endCondLst>
                </p:cTn>
                <p:tgtEl>
                  <p:spTgt spid="8"/>
                </p:tgtEl>
              </p:cMediaNode>
            </p:audio>
            <p:audio>
              <p:cMediaNode vol="80000" numSld="100">
                <p:cTn id="18" repeatCount="indefinite" fill="hold" display="0">
                  <p:stCondLst>
                    <p:cond delay="indefinite"/>
                  </p:stCondLst>
                  <p:endCondLst>
                    <p:cond evt="onStopAudio" delay="0">
                      <p:tgtEl>
                        <p:sldTgt/>
                      </p:tgtEl>
                    </p:cond>
                  </p:endCondLst>
                </p:cTn>
                <p:tgtEl>
                  <p:spTgt spid="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chemeClr val="tx1">
                <a:lumMod val="95000"/>
              </a:schemeClr>
            </a:gs>
            <a:gs pos="89000">
              <a:srgbClr val="D20000"/>
            </a:gs>
            <a:gs pos="72000">
              <a:srgbClr val="D20000"/>
            </a:gs>
            <a:gs pos="46000">
              <a:srgbClr val="FF0000"/>
            </a:gs>
            <a:gs pos="95000">
              <a:schemeClr val="tx1">
                <a:lumMod val="95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extLst>
              <a:ext uri="{BEBA8EAE-BF5A-486C-A8C5-ECC9F3942E4B}">
                <a14:imgProps xmlns:a14="http://schemas.microsoft.com/office/drawing/2010/main">
                  <a14:imgLayer r:embed="rId3">
                    <a14:imgEffect>
                      <a14:colorTemperature colorTemp="7200"/>
                    </a14:imgEffect>
                    <a14:imgEffect>
                      <a14:brightnessContrast bright="20000"/>
                    </a14:imgEffect>
                  </a14:imgLayer>
                </a14:imgProps>
              </a:ext>
              <a:ext uri="{28A0092B-C50C-407E-A947-70E740481C1C}">
                <a14:useLocalDpi xmlns:a14="http://schemas.microsoft.com/office/drawing/2010/main" val="0"/>
              </a:ext>
            </a:extLst>
          </a:blip>
          <a:stretch>
            <a:fillRect/>
          </a:stretch>
        </p:blipFill>
        <p:spPr>
          <a:xfrm>
            <a:off x="490772" y="342900"/>
            <a:ext cx="8233575" cy="4876800"/>
          </a:xfrm>
          <a:prstGeom prst="rect">
            <a:avLst/>
          </a:prstGeom>
          <a:ln>
            <a:solidFill>
              <a:schemeClr val="accent6">
                <a:lumMod val="75000"/>
              </a:schemeClr>
            </a:solidFill>
          </a:ln>
          <a:effectLst>
            <a:glow rad="139700">
              <a:schemeClr val="accent6">
                <a:satMod val="175000"/>
                <a:alpha val="40000"/>
              </a:schemeClr>
            </a:glow>
          </a:effectLst>
        </p:spPr>
      </p:pic>
      <p:sp>
        <p:nvSpPr>
          <p:cNvPr id="11" name="Rectangle 10"/>
          <p:cNvSpPr/>
          <p:nvPr/>
        </p:nvSpPr>
        <p:spPr>
          <a:xfrm>
            <a:off x="152400" y="342900"/>
            <a:ext cx="5029199" cy="769441"/>
          </a:xfrm>
          <a:prstGeom prst="rect">
            <a:avLst/>
          </a:prstGeom>
          <a:noFill/>
        </p:spPr>
        <p:txBody>
          <a:bodyPr wrap="square" lIns="91440" tIns="45720" rIns="91440" bIns="45720">
            <a:spAutoFit/>
          </a:bodyPr>
          <a:lstStyle/>
          <a:p>
            <a:pPr algn="ctr"/>
            <a:r>
              <a:rPr lang="en-US" sz="4400" b="1" dirty="0" smtClean="0">
                <a:ln w="28575" cap="rnd" cmpd="sng">
                  <a:gradFill>
                    <a:gsLst>
                      <a:gs pos="70000">
                        <a:schemeClr val="accent6">
                          <a:shade val="50000"/>
                          <a:satMod val="190000"/>
                        </a:schemeClr>
                      </a:gs>
                      <a:gs pos="0">
                        <a:schemeClr val="accent6">
                          <a:tint val="77000"/>
                          <a:satMod val="180000"/>
                        </a:schemeClr>
                      </a:gs>
                    </a:gsLst>
                    <a:lin ang="5400000"/>
                  </a:gradFill>
                  <a:prstDash val="solid"/>
                  <a:bevel/>
                </a:ln>
                <a:solidFill>
                  <a:srgbClr val="C00000">
                    <a:alpha val="94000"/>
                  </a:srgbClr>
                </a:solidFill>
                <a:effectLst>
                  <a:outerShdw blurRad="38100" dist="38100" dir="2700000" algn="tl">
                    <a:srgbClr val="000000">
                      <a:alpha val="43137"/>
                    </a:srgbClr>
                  </a:outerShdw>
                </a:effectLst>
              </a:rPr>
              <a:t>Web Technology 1</a:t>
            </a:r>
            <a:endParaRPr lang="en-US" sz="4400" b="1" dirty="0">
              <a:ln w="28575" cap="rnd" cmpd="sng">
                <a:gradFill>
                  <a:gsLst>
                    <a:gs pos="70000">
                      <a:schemeClr val="accent6">
                        <a:shade val="50000"/>
                        <a:satMod val="190000"/>
                      </a:schemeClr>
                    </a:gs>
                    <a:gs pos="0">
                      <a:schemeClr val="accent6">
                        <a:tint val="77000"/>
                        <a:satMod val="180000"/>
                      </a:schemeClr>
                    </a:gs>
                  </a:gsLst>
                  <a:lin ang="5400000"/>
                </a:gradFill>
                <a:prstDash val="solid"/>
                <a:bevel/>
              </a:ln>
              <a:solidFill>
                <a:srgbClr val="C00000">
                  <a:alpha val="94000"/>
                </a:srgbClr>
              </a:solidFill>
              <a:effectLst>
                <a:outerShdw blurRad="38100" dist="38100" dir="2700000" algn="tl">
                  <a:srgbClr val="000000">
                    <a:alpha val="43137"/>
                  </a:srgbClr>
                </a:outerShdw>
              </a:effectLst>
            </a:endParaRPr>
          </a:p>
        </p:txBody>
      </p:sp>
      <p:sp>
        <p:nvSpPr>
          <p:cNvPr id="12" name="Rectangle 11"/>
          <p:cNvSpPr/>
          <p:nvPr/>
        </p:nvSpPr>
        <p:spPr>
          <a:xfrm>
            <a:off x="3657598" y="2628900"/>
            <a:ext cx="5066747" cy="2492990"/>
          </a:xfrm>
          <a:prstGeom prst="rect">
            <a:avLst/>
          </a:prstGeom>
          <a:solidFill>
            <a:schemeClr val="bg1">
              <a:alpha val="53000"/>
            </a:schemeClr>
          </a:solidFill>
          <a:scene3d>
            <a:camera prst="orthographicFront"/>
            <a:lightRig rig="chilly" dir="t"/>
          </a:scene3d>
          <a:sp3d>
            <a:bevelT prst="relaxedInset"/>
          </a:sp3d>
        </p:spPr>
        <p:txBody>
          <a:bodyPr wrap="square">
            <a:spAutoFit/>
            <a:sp3d extrusionH="57150" contourW="12700">
              <a:extrusionClr>
                <a:srgbClr val="FF0909"/>
              </a:extrusionClr>
              <a:contourClr>
                <a:schemeClr val="accent2">
                  <a:lumMod val="75000"/>
                </a:schemeClr>
              </a:contourClr>
            </a:sp3d>
          </a:bodyPr>
          <a:lstStyle/>
          <a:p>
            <a:r>
              <a:rPr lang="en-US" sz="3600" b="1" dirty="0" smtClean="0">
                <a:ln cap="sq">
                  <a:solidFill>
                    <a:srgbClr val="EE0000"/>
                  </a:solidFill>
                  <a:round/>
                </a:ln>
                <a:solidFill>
                  <a:schemeClr val="accent6">
                    <a:lumMod val="75000"/>
                  </a:schemeClr>
                </a:solidFill>
                <a:effectLst>
                  <a:outerShdw blurRad="50800" dist="50800" dir="5400000" algn="ctr" rotWithShape="0">
                    <a:schemeClr val="bg1">
                      <a:lumMod val="95000"/>
                      <a:lumOff val="5000"/>
                    </a:schemeClr>
                  </a:outerShdw>
                </a:effectLst>
                <a:latin typeface="Comic Sans MS" pitchFamily="66" charset="0"/>
              </a:rPr>
              <a:t>ET-710</a:t>
            </a:r>
            <a:r>
              <a:rPr lang="en-US" b="1" dirty="0" smtClean="0">
                <a:ln cap="sq">
                  <a:solidFill>
                    <a:srgbClr val="EE0000"/>
                  </a:solidFill>
                  <a:round/>
                </a:ln>
                <a:solidFill>
                  <a:schemeClr val="accent6">
                    <a:lumMod val="75000"/>
                  </a:schemeClr>
                </a:solidFill>
                <a:effectLst>
                  <a:outerShdw blurRad="50800" dist="50800" dir="5400000" algn="ctr" rotWithShape="0">
                    <a:schemeClr val="bg1">
                      <a:lumMod val="95000"/>
                      <a:lumOff val="5000"/>
                    </a:schemeClr>
                  </a:outerShdw>
                </a:effectLst>
                <a:latin typeface="Comic Sans MS" pitchFamily="66" charset="0"/>
              </a:rPr>
              <a:t> </a:t>
            </a:r>
            <a:r>
              <a:rPr lang="en-US" sz="2000" b="1" dirty="0" smtClean="0">
                <a:ln cap="sq">
                  <a:solidFill>
                    <a:srgbClr val="EE0000"/>
                  </a:solidFill>
                  <a:round/>
                </a:ln>
                <a:effectLst>
                  <a:outerShdw blurRad="38100" dist="38100" dir="2700000" algn="tl">
                    <a:srgbClr val="000000">
                      <a:alpha val="43137"/>
                    </a:srgbClr>
                  </a:outerShdw>
                </a:effectLst>
                <a:latin typeface="Comic Sans MS" pitchFamily="66" charset="0"/>
              </a:rPr>
              <a:t>Students learn to design</a:t>
            </a:r>
            <a:r>
              <a:rPr lang="en-US" sz="2000" b="1" dirty="0">
                <a:ln cap="sq">
                  <a:solidFill>
                    <a:srgbClr val="EE0000"/>
                  </a:solidFill>
                  <a:round/>
                </a:ln>
                <a:effectLst>
                  <a:outerShdw blurRad="38100" dist="38100" dir="2700000" algn="tl">
                    <a:srgbClr val="000000">
                      <a:alpha val="43137"/>
                    </a:srgbClr>
                  </a:outerShdw>
                </a:effectLst>
                <a:latin typeface="Comic Sans MS" pitchFamily="66" charset="0"/>
              </a:rPr>
              <a:t>, build and administer their own World Wide Web site. The course </a:t>
            </a:r>
            <a:r>
              <a:rPr lang="en-US" sz="2000" b="1" dirty="0" smtClean="0">
                <a:ln cap="sq">
                  <a:solidFill>
                    <a:srgbClr val="EE0000"/>
                  </a:solidFill>
                  <a:round/>
                </a:ln>
                <a:effectLst>
                  <a:outerShdw blurRad="38100" dist="38100" dir="2700000" algn="tl">
                    <a:srgbClr val="000000">
                      <a:alpha val="43137"/>
                    </a:srgbClr>
                  </a:outerShdw>
                </a:effectLst>
                <a:latin typeface="Comic Sans MS" pitchFamily="66" charset="0"/>
              </a:rPr>
              <a:t>covers </a:t>
            </a:r>
            <a:r>
              <a:rPr lang="en-US" sz="2000" b="1" dirty="0">
                <a:ln cap="sq">
                  <a:solidFill>
                    <a:srgbClr val="EE0000"/>
                  </a:solidFill>
                  <a:round/>
                </a:ln>
                <a:effectLst>
                  <a:outerShdw blurRad="38100" dist="38100" dir="2700000" algn="tl">
                    <a:srgbClr val="000000">
                      <a:alpha val="43137"/>
                    </a:srgbClr>
                  </a:outerShdw>
                </a:effectLst>
                <a:latin typeface="Comic Sans MS" pitchFamily="66" charset="0"/>
              </a:rPr>
              <a:t>everything from Web Server installation to the preparation of multimedia content for delivery on the Internet/Intranet</a:t>
            </a:r>
            <a:r>
              <a:rPr lang="en-US" sz="2000" b="1" dirty="0" smtClean="0">
                <a:ln cap="sq">
                  <a:solidFill>
                    <a:srgbClr val="EE0000"/>
                  </a:solidFill>
                  <a:round/>
                </a:ln>
                <a:effectLst>
                  <a:outerShdw blurRad="38100" dist="38100" dir="2700000" algn="tl">
                    <a:srgbClr val="000000">
                      <a:alpha val="43137"/>
                    </a:srgbClr>
                  </a:outerShdw>
                </a:effectLst>
                <a:latin typeface="Comic Sans MS" pitchFamily="66" charset="0"/>
              </a:rPr>
              <a:t>.</a:t>
            </a:r>
            <a:r>
              <a:rPr lang="en-US" sz="2000" b="1" dirty="0" smtClean="0">
                <a:ln cap="sq">
                  <a:solidFill>
                    <a:srgbClr val="EE0000"/>
                  </a:solidFill>
                  <a:round/>
                </a:ln>
                <a:effectLst>
                  <a:outerShdw blurRad="38100" dist="38100" dir="2700000" algn="tl">
                    <a:srgbClr val="000000">
                      <a:alpha val="43137"/>
                    </a:srgbClr>
                  </a:outerShdw>
                </a:effectLst>
              </a:rPr>
              <a:t> </a:t>
            </a:r>
            <a:endParaRPr lang="en-US" b="1" dirty="0">
              <a:ln cap="sq">
                <a:solidFill>
                  <a:srgbClr val="EE0000"/>
                </a:solidFill>
                <a:round/>
              </a:ln>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886661857"/>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3" presetClass="entr" presetSubtype="16"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plus(in)">
                                      <p:cBhvr>
                                        <p:cTn id="7" dur="2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9"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additive="base">
                                        <p:cTn id="12" dur="500" fill="hold"/>
                                        <p:tgtEl>
                                          <p:spTgt spid="11"/>
                                        </p:tgtEl>
                                        <p:attrNameLst>
                                          <p:attrName>ppt_x</p:attrName>
                                        </p:attrNameLst>
                                      </p:cBhvr>
                                      <p:tavLst>
                                        <p:tav tm="0">
                                          <p:val>
                                            <p:strVal val="0-#ppt_w/2"/>
                                          </p:val>
                                        </p:tav>
                                        <p:tav tm="100000">
                                          <p:val>
                                            <p:strVal val="#ppt_x"/>
                                          </p:val>
                                        </p:tav>
                                      </p:tavLst>
                                    </p:anim>
                                    <p:anim calcmode="lin" valueType="num">
                                      <p:cBhvr additive="base">
                                        <p:cTn id="13"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6" fill="hold" grpId="0" nodeType="clickEffect">
                                  <p:stCondLst>
                                    <p:cond delay="0"/>
                                  </p:stCondLst>
                                  <p:childTnLst>
                                    <p:set>
                                      <p:cBhvr>
                                        <p:cTn id="17" dur="1" fill="hold">
                                          <p:stCondLst>
                                            <p:cond delay="0"/>
                                          </p:stCondLst>
                                        </p:cTn>
                                        <p:tgtEl>
                                          <p:spTgt spid="12"/>
                                        </p:tgtEl>
                                        <p:attrNameLst>
                                          <p:attrName>style.visibility</p:attrName>
                                        </p:attrNameLst>
                                      </p:cBhvr>
                                      <p:to>
                                        <p:strVal val="visible"/>
                                      </p:to>
                                    </p:set>
                                    <p:anim calcmode="lin" valueType="num">
                                      <p:cBhvr additive="base">
                                        <p:cTn id="18" dur="500" fill="hold"/>
                                        <p:tgtEl>
                                          <p:spTgt spid="12"/>
                                        </p:tgtEl>
                                        <p:attrNameLst>
                                          <p:attrName>ppt_x</p:attrName>
                                        </p:attrNameLst>
                                      </p:cBhvr>
                                      <p:tavLst>
                                        <p:tav tm="0">
                                          <p:val>
                                            <p:strVal val="1+#ppt_w/2"/>
                                          </p:val>
                                        </p:tav>
                                        <p:tav tm="100000">
                                          <p:val>
                                            <p:strVal val="#ppt_x"/>
                                          </p:val>
                                        </p:tav>
                                      </p:tavLst>
                                    </p:anim>
                                    <p:anim calcmode="lin" valueType="num">
                                      <p:cBhvr additive="base">
                                        <p:cTn id="19"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bg>
      <p:bgPr shadeToTitle="1">
        <a:gradFill flip="none" rotWithShape="1">
          <a:gsLst>
            <a:gs pos="46000">
              <a:schemeClr val="tx2">
                <a:lumMod val="25000"/>
              </a:schemeClr>
            </a:gs>
            <a:gs pos="60000">
              <a:schemeClr val="tx2">
                <a:lumMod val="50000"/>
              </a:schemeClr>
            </a:gs>
            <a:gs pos="100000">
              <a:schemeClr val="tx2">
                <a:lumMod val="10000"/>
              </a:schemeClr>
            </a:gs>
          </a:gsLst>
          <a:path path="shape">
            <a:fillToRect l="50000" t="50000" r="50000" b="50000"/>
          </a:path>
          <a:tileRect/>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3000" y="685800"/>
            <a:ext cx="7530779" cy="4419600"/>
          </a:xfrm>
          <a:prstGeom prst="rect">
            <a:avLst/>
          </a:prstGeom>
        </p:spPr>
        <p:style>
          <a:lnRef idx="0">
            <a:schemeClr val="dk1"/>
          </a:lnRef>
          <a:fillRef idx="3">
            <a:schemeClr val="dk1"/>
          </a:fillRef>
          <a:effectRef idx="3">
            <a:schemeClr val="dk1"/>
          </a:effectRef>
          <a:fontRef idx="minor">
            <a:schemeClr val="lt1"/>
          </a:fontRef>
        </p:style>
      </p:pic>
      <p:pic>
        <p:nvPicPr>
          <p:cNvPr id="9" name="Picture 8"/>
          <p:cNvPicPr>
            <a:picLocks noChangeAspect="1"/>
          </p:cNvPicPr>
          <p:nvPr/>
        </p:nvPicPr>
        <p:blipFill>
          <a:blip r:embed="rId4" cstate="print">
            <a:extLst>
              <a:ext uri="{BEBA8EAE-BF5A-486C-A8C5-ECC9F3942E4B}">
                <a14:imgProps xmlns:a14="http://schemas.microsoft.com/office/drawing/2010/main">
                  <a14:imgLayer r:embed="rId5">
                    <a14:imgEffect>
                      <a14:backgroundRemoval t="6306" b="98626" l="9950" r="89914">
                        <a14:foregroundMark x1="37937" y1="28941" x2="37937" y2="28941"/>
                        <a14:foregroundMark x1="45752" y1="19078" x2="45752" y2="19078"/>
                        <a14:foregroundMark x1="41981" y1="22555" x2="41981" y2="22555"/>
                        <a14:foregroundMark x1="43662" y1="20614" x2="43662" y2="20614"/>
                        <a14:foregroundMark x1="41527" y1="20776" x2="41527" y2="20776"/>
                        <a14:foregroundMark x1="42072" y1="19725" x2="42072" y2="19725"/>
                        <a14:foregroundMark x1="42435" y1="19402" x2="42435" y2="19402"/>
                        <a14:foregroundMark x1="40482" y1="22070" x2="40482" y2="22070"/>
                        <a14:foregroundMark x1="39437" y1="23282" x2="39437" y2="23282"/>
                        <a14:foregroundMark x1="38392" y1="24252" x2="38392" y2="24252"/>
                        <a14:foregroundMark x1="35211" y1="26758" x2="35211" y2="26758"/>
                        <a14:foregroundMark x1="34621" y1="27809" x2="34621" y2="27809"/>
                        <a14:foregroundMark x1="63108" y1="47777" x2="63108" y2="47777"/>
                        <a14:foregroundMark x1="61245" y1="42199" x2="61245" y2="42199"/>
                        <a14:foregroundMark x1="60473" y1="39693" x2="60473" y2="39693"/>
                        <a14:foregroundMark x1="62154" y1="44220" x2="62154" y2="44220"/>
                        <a14:foregroundMark x1="62562" y1="46403" x2="62562" y2="46403"/>
                        <a14:foregroundMark x1="63789" y1="49313" x2="63789" y2="49313"/>
                        <a14:backgroundMark x1="81690" y1="86904" x2="81690" y2="86904"/>
                        <a14:backgroundMark x1="84416" y1="89895" x2="84416" y2="89895"/>
                        <a14:backgroundMark x1="83008" y1="84883" x2="83008" y2="84883"/>
                        <a14:backgroundMark x1="84916" y1="88278" x2="84916" y2="88278"/>
                      </a14:backgroundRemoval>
                    </a14:imgEffect>
                    <a14:imgEffect>
                      <a14:artisticPaintBrush/>
                    </a14:imgEffect>
                  </a14:imgLayer>
                </a14:imgProps>
              </a:ext>
              <a:ext uri="{28A0092B-C50C-407E-A947-70E740481C1C}">
                <a14:useLocalDpi xmlns:a14="http://schemas.microsoft.com/office/drawing/2010/main" val="0"/>
              </a:ext>
            </a:extLst>
          </a:blip>
          <a:stretch>
            <a:fillRect/>
          </a:stretch>
        </p:blipFill>
        <p:spPr>
          <a:xfrm>
            <a:off x="6324600" y="3608569"/>
            <a:ext cx="3380408" cy="1899415"/>
          </a:xfrm>
          <a:prstGeom prst="rect">
            <a:avLst/>
          </a:prstGeom>
          <a:scene3d>
            <a:camera prst="orthographicFront">
              <a:rot lat="0" lon="600000" rev="0"/>
            </a:camera>
            <a:lightRig rig="threePt" dir="t"/>
          </a:scene3d>
        </p:spPr>
      </p:pic>
      <p:graphicFrame>
        <p:nvGraphicFramePr>
          <p:cNvPr id="6" name="Diagram 5"/>
          <p:cNvGraphicFramePr/>
          <p:nvPr>
            <p:extLst>
              <p:ext uri="{D42A27DB-BD31-4B8C-83A1-F6EECF244321}">
                <p14:modId xmlns:p14="http://schemas.microsoft.com/office/powerpoint/2010/main" val="775928281"/>
              </p:ext>
            </p:extLst>
          </p:nvPr>
        </p:nvGraphicFramePr>
        <p:xfrm>
          <a:off x="29737" y="114300"/>
          <a:ext cx="5053730" cy="769441"/>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3" name="Rectangle 2"/>
          <p:cNvSpPr/>
          <p:nvPr/>
        </p:nvSpPr>
        <p:spPr>
          <a:xfrm>
            <a:off x="3276600" y="163175"/>
            <a:ext cx="5663880" cy="923330"/>
          </a:xfrm>
          <a:prstGeom prst="rect">
            <a:avLst/>
          </a:prstGeom>
        </p:spPr>
        <p:txBody>
          <a:bodyPr wrap="square">
            <a:spAutoFit/>
          </a:bodyPr>
          <a:lstStyle/>
          <a:p>
            <a:pPr lvl="0" algn="r"/>
            <a:r>
              <a:rPr lang="en-US" sz="5400" b="1" dirty="0">
                <a:ln>
                  <a:solidFill>
                    <a:schemeClr val="accent3">
                      <a:lumMod val="50000"/>
                    </a:schemeClr>
                  </a:solidFill>
                </a:ln>
                <a:solidFill>
                  <a:srgbClr val="00B050"/>
                </a:solidFill>
                <a:effectLst>
                  <a:glow rad="101600">
                    <a:schemeClr val="accent6">
                      <a:lumMod val="75000"/>
                      <a:alpha val="95000"/>
                    </a:schemeClr>
                  </a:glow>
                  <a:outerShdw blurRad="50800" dist="50800" dir="5400000" algn="ctr" rotWithShape="0">
                    <a:schemeClr val="accent3">
                      <a:lumMod val="75000"/>
                    </a:schemeClr>
                  </a:outerShdw>
                </a:effectLst>
                <a:latin typeface="Adobe Gothic Std B" pitchFamily="34" charset="-128"/>
                <a:ea typeface="Adobe Gothic Std B" pitchFamily="34" charset="-128"/>
              </a:rPr>
              <a:t>Electronics I  </a:t>
            </a:r>
            <a:endParaRPr lang="en-US" sz="5400" dirty="0">
              <a:ln>
                <a:solidFill>
                  <a:schemeClr val="accent3">
                    <a:lumMod val="50000"/>
                  </a:schemeClr>
                </a:solidFill>
              </a:ln>
              <a:solidFill>
                <a:srgbClr val="00B050"/>
              </a:solidFill>
              <a:effectLst>
                <a:glow rad="101600">
                  <a:schemeClr val="accent6">
                    <a:lumMod val="75000"/>
                    <a:alpha val="95000"/>
                  </a:schemeClr>
                </a:glow>
                <a:outerShdw blurRad="50800" dist="50800" dir="5400000" algn="ctr" rotWithShape="0">
                  <a:schemeClr val="accent3">
                    <a:lumMod val="75000"/>
                  </a:schemeClr>
                </a:outerShdw>
              </a:effectLst>
              <a:latin typeface="Adobe Gothic Std B" pitchFamily="34" charset="-128"/>
              <a:ea typeface="Adobe Gothic Std B" pitchFamily="34" charset="-128"/>
            </a:endParaRPr>
          </a:p>
        </p:txBody>
      </p:sp>
      <p:pic>
        <p:nvPicPr>
          <p:cNvPr id="7" name="Picture 6"/>
          <p:cNvPicPr>
            <a:picLocks noChangeAspect="1"/>
          </p:cNvPicPr>
          <p:nvPr/>
        </p:nvPicPr>
        <p:blipFill>
          <a:blip r:embed="rId11">
            <a:extLst>
              <a:ext uri="{BEBA8EAE-BF5A-486C-A8C5-ECC9F3942E4B}">
                <a14:imgProps xmlns:a14="http://schemas.microsoft.com/office/drawing/2010/main">
                  <a14:imgLayer r:embed="rId12">
                    <a14:imgEffect>
                      <a14:backgroundRemoval t="0" b="40940" l="0" r="30508">
                        <a14:backgroundMark x1="1695" y1="47987" x2="17288" y2="39262"/>
                        <a14:backgroundMark x1="17627" y1="39262" x2="22373" y2="45973"/>
                        <a14:backgroundMark x1="23390" y1="45302" x2="65424" y2="0"/>
                        <a14:backgroundMark x1="58305" y1="34228" x2="81695" y2="0"/>
                        <a14:backgroundMark x1="58305" y1="34564" x2="98983" y2="18121"/>
                        <a14:backgroundMark x1="78983" y1="27181" x2="86102" y2="36577"/>
                        <a14:backgroundMark x1="62712" y1="48322" x2="88814" y2="34899"/>
                        <a14:backgroundMark x1="63051" y1="47987" x2="99661" y2="42617"/>
                        <a14:backgroundMark x1="42034" y1="74832" x2="99661" y2="55369"/>
                        <a14:backgroundMark x1="42373" y1="75839" x2="37288" y2="85235"/>
                        <a14:backgroundMark x1="36271" y1="85570" x2="3729" y2="99664"/>
                        <a14:backgroundMark x1="60678" y1="87248" x2="60678" y2="87248"/>
                        <a14:backgroundMark x1="28475" y1="52685" x2="28475" y2="52685"/>
                      </a14:backgroundRemoval>
                    </a14:imgEffect>
                  </a14:imgLayer>
                </a14:imgProps>
              </a:ext>
              <a:ext uri="{28A0092B-C50C-407E-A947-70E740481C1C}">
                <a14:useLocalDpi xmlns:a14="http://schemas.microsoft.com/office/drawing/2010/main" val="0"/>
              </a:ext>
            </a:extLst>
          </a:blip>
          <a:stretch>
            <a:fillRect/>
          </a:stretch>
        </p:blipFill>
        <p:spPr>
          <a:xfrm>
            <a:off x="76201" y="114300"/>
            <a:ext cx="2514600" cy="2540172"/>
          </a:xfrm>
          <a:prstGeom prst="rect">
            <a:avLst/>
          </a:prstGeom>
        </p:spPr>
      </p:pic>
      <p:pic>
        <p:nvPicPr>
          <p:cNvPr id="8" name="Picture 7"/>
          <p:cNvPicPr>
            <a:picLocks noChangeAspect="1"/>
          </p:cNvPicPr>
          <p:nvPr/>
        </p:nvPicPr>
        <p:blipFill>
          <a:blip r:embed="rId13">
            <a:extLst>
              <a:ext uri="{BEBA8EAE-BF5A-486C-A8C5-ECC9F3942E4B}">
                <a14:imgProps xmlns:a14="http://schemas.microsoft.com/office/drawing/2010/main">
                  <a14:imgLayer r:embed="rId12">
                    <a14:imgEffect>
                      <a14:backgroundRemoval t="336" b="100000" l="678" r="100000">
                        <a14:foregroundMark x1="53559" y1="33557" x2="53559" y2="33557"/>
                        <a14:foregroundMark x1="54237" y1="34564" x2="54237" y2="34564"/>
                        <a14:foregroundMark x1="54915" y1="35570" x2="54915" y2="35570"/>
                        <a14:foregroundMark x1="40000" y1="47651" x2="40000" y2="47651"/>
                        <a14:foregroundMark x1="44407" y1="46309" x2="44746" y2="45302"/>
                        <a14:foregroundMark x1="45424" y1="44295" x2="45424" y2="44295"/>
                        <a14:foregroundMark x1="49492" y1="41611" x2="50508" y2="40268"/>
                        <a14:foregroundMark x1="50847" y1="39933" x2="50847" y2="39933"/>
                        <a14:foregroundMark x1="51186" y1="39262" x2="51186" y2="39262"/>
                        <a14:foregroundMark x1="51525" y1="38255" x2="51525" y2="38255"/>
                        <a14:foregroundMark x1="52881" y1="35570" x2="52881" y2="35570"/>
                        <a14:foregroundMark x1="35932" y1="53356" x2="35932" y2="53356"/>
                        <a14:foregroundMark x1="39661" y1="50000" x2="40678" y2="48658"/>
                        <a14:foregroundMark x1="42712" y1="47651" x2="42712" y2="47651"/>
                        <a14:foregroundMark x1="46102" y1="42953" x2="46102" y2="42953"/>
                        <a14:foregroundMark x1="46780" y1="42617" x2="47797" y2="41611"/>
                        <a14:foregroundMark x1="48475" y1="40268" x2="48475" y2="40268"/>
                        <a14:foregroundMark x1="49153" y1="40268" x2="49153" y2="40268"/>
                        <a14:foregroundMark x1="27458" y1="53691" x2="27458" y2="53691"/>
                        <a14:foregroundMark x1="26780" y1="51678" x2="26780" y2="51678"/>
                        <a14:foregroundMark x1="12881" y1="48322" x2="12881" y2="48322"/>
                        <a14:foregroundMark x1="5424" y1="64430" x2="5424" y2="64430"/>
                        <a14:foregroundMark x1="5085" y1="89262" x2="5085" y2="89262"/>
                        <a14:foregroundMark x1="28475" y1="79866" x2="28475" y2="79866"/>
                        <a14:foregroundMark x1="18983" y1="66779" x2="18983" y2="66779"/>
                        <a14:foregroundMark x1="35593" y1="62081" x2="35593" y2="62081"/>
                        <a14:foregroundMark x1="53898" y1="57718" x2="53898" y2="57718"/>
                        <a14:foregroundMark x1="66441" y1="53020" x2="67119" y2="53020"/>
                        <a14:foregroundMark x1="74915" y1="53020" x2="75932" y2="53020"/>
                        <a14:foregroundMark x1="53898" y1="59060" x2="53898" y2="59060"/>
                        <a14:foregroundMark x1="57966" y1="59396" x2="58644" y2="58054"/>
                        <a14:foregroundMark x1="60000" y1="55369" x2="60000" y2="55369"/>
                        <a14:foregroundMark x1="60339" y1="41611" x2="60339" y2="41611"/>
                        <a14:foregroundMark x1="68475" y1="36913" x2="69492" y2="35906"/>
                        <a14:foregroundMark x1="72881" y1="33557" x2="72881" y2="33557"/>
                        <a14:foregroundMark x1="75593" y1="32550" x2="75593" y2="32550"/>
                        <a14:foregroundMark x1="51186" y1="50000" x2="51186" y2="48658"/>
                        <a14:foregroundMark x1="52881" y1="46309" x2="53898" y2="46309"/>
                        <a14:foregroundMark x1="54915" y1="44631" x2="54915" y2="44631"/>
                        <a14:foregroundMark x1="53559" y1="56376" x2="53559" y2="56376"/>
                        <a14:foregroundMark x1="45085" y1="58725" x2="46780" y2="57383"/>
                        <a14:foregroundMark x1="57627" y1="53691" x2="57627" y2="53691"/>
                        <a14:foregroundMark x1="48475" y1="61745" x2="48475" y2="61745"/>
                        <a14:foregroundMark x1="31186" y1="67450" x2="31186" y2="67450"/>
                        <a14:foregroundMark x1="29831" y1="63087" x2="29831" y2="63087"/>
                        <a14:foregroundMark x1="29831" y1="66107" x2="29831" y2="66107"/>
                        <a14:foregroundMark x1="31525" y1="64094" x2="31525" y2="64094"/>
                        <a14:foregroundMark x1="30169" y1="61745" x2="30169" y2="61745"/>
                        <a14:foregroundMark x1="31864" y1="59396" x2="31864" y2="59396"/>
                        <a14:foregroundMark x1="37966" y1="54698" x2="39322" y2="53691"/>
                        <a14:foregroundMark x1="45424" y1="50336" x2="45424" y2="50336"/>
                        <a14:foregroundMark x1="17627" y1="52685" x2="17627" y2="52013"/>
                        <a14:foregroundMark x1="17627" y1="51342" x2="17627" y2="50000"/>
                        <a14:foregroundMark x1="17627" y1="47651" x2="17627" y2="47651"/>
                        <a14:foregroundMark x1="14915" y1="46644" x2="14915" y2="46644"/>
                        <a14:foregroundMark x1="13220" y1="46309" x2="13220" y2="46309"/>
                        <a14:foregroundMark x1="20339" y1="57047" x2="21017" y2="58389"/>
                        <a14:foregroundMark x1="24407" y1="65772" x2="24407" y2="65772"/>
                        <a14:foregroundMark x1="25085" y1="66779" x2="25763" y2="68792"/>
                        <a14:foregroundMark x1="27797" y1="70134" x2="27797" y2="70134"/>
                        <a14:foregroundMark x1="30169" y1="71812" x2="31186" y2="72819"/>
                        <a14:foregroundMark x1="32881" y1="75168" x2="33220" y2="76174"/>
                        <a14:foregroundMark x1="34576" y1="76510" x2="34576" y2="76510"/>
                        <a14:foregroundMark x1="35254" y1="78523" x2="35254" y2="78523"/>
                        <a14:foregroundMark x1="34915" y1="78859" x2="34915" y2="78859"/>
                        <a14:foregroundMark x1="31186" y1="82215" x2="31186" y2="82215"/>
                        <a14:foregroundMark x1="34915" y1="80872" x2="34915" y2="80872"/>
                        <a14:foregroundMark x1="26102" y1="85570" x2="26102" y2="85570"/>
                        <a14:foregroundMark x1="2034" y1="97987" x2="2034" y2="97987"/>
                        <a14:foregroundMark x1="8136" y1="94966" x2="8136" y2="94966"/>
                        <a14:foregroundMark x1="13220" y1="91946" x2="13220" y2="91946"/>
                        <a14:foregroundMark x1="17288" y1="89597" x2="17288" y2="89597"/>
                        <a14:foregroundMark x1="22712" y1="86913" x2="22712" y2="86913"/>
                        <a14:foregroundMark x1="24407" y1="83221" x2="23390" y2="83221"/>
                        <a14:foregroundMark x1="17288" y1="83557" x2="16610" y2="83893"/>
                        <a14:foregroundMark x1="10169" y1="87584" x2="8475" y2="87248"/>
                        <a14:foregroundMark x1="8136" y1="87248" x2="8136" y2="87248"/>
                      </a14:backgroundRemoval>
                    </a14:imgEffect>
                  </a14:imgLayer>
                </a14:imgProps>
              </a:ext>
              <a:ext uri="{28A0092B-C50C-407E-A947-70E740481C1C}">
                <a14:useLocalDpi xmlns:a14="http://schemas.microsoft.com/office/drawing/2010/main" val="0"/>
              </a:ext>
            </a:extLst>
          </a:blip>
          <a:stretch>
            <a:fillRect/>
          </a:stretch>
        </p:blipFill>
        <p:spPr>
          <a:xfrm>
            <a:off x="-19050" y="0"/>
            <a:ext cx="2809875" cy="2838450"/>
          </a:xfrm>
          <a:prstGeom prst="rect">
            <a:avLst/>
          </a:prstGeom>
        </p:spPr>
      </p:pic>
      <p:sp>
        <p:nvSpPr>
          <p:cNvPr id="4" name="Rectangle 3"/>
          <p:cNvSpPr/>
          <p:nvPr/>
        </p:nvSpPr>
        <p:spPr>
          <a:xfrm>
            <a:off x="152400" y="3478169"/>
            <a:ext cx="8864279" cy="1938992"/>
          </a:xfrm>
          <a:prstGeom prst="rect">
            <a:avLst/>
          </a:prstGeom>
          <a:solidFill>
            <a:schemeClr val="bg1">
              <a:alpha val="54000"/>
            </a:schemeClr>
          </a:solidFill>
        </p:spPr>
        <p:txBody>
          <a:bodyPr wrap="square">
            <a:spAutoFit/>
          </a:bodyPr>
          <a:lstStyle/>
          <a:p>
            <a:r>
              <a:rPr lang="en-US" sz="3200" b="1" dirty="0">
                <a:ln w="12700">
                  <a:solidFill>
                    <a:schemeClr val="accent3">
                      <a:lumMod val="50000"/>
                      <a:alpha val="0"/>
                    </a:schemeClr>
                  </a:solidFill>
                </a:ln>
                <a:solidFill>
                  <a:srgbClr val="00B050"/>
                </a:solidFill>
                <a:effectLst>
                  <a:glow rad="63500">
                    <a:schemeClr val="accent6">
                      <a:lumMod val="75000"/>
                    </a:schemeClr>
                  </a:glow>
                  <a:outerShdw sx="1000" sy="1000" algn="ctr" rotWithShape="0">
                    <a:schemeClr val="accent6">
                      <a:lumMod val="75000"/>
                    </a:schemeClr>
                  </a:outerShdw>
                </a:effectLst>
                <a:latin typeface="Britannic Bold" pitchFamily="34" charset="0"/>
                <a:cs typeface="Aharoni" pitchFamily="2" charset="-79"/>
              </a:rPr>
              <a:t>ET-210</a:t>
            </a:r>
            <a:r>
              <a:rPr lang="en-US" sz="3600" b="1" dirty="0">
                <a:ln w="12700">
                  <a:solidFill>
                    <a:schemeClr val="bg1">
                      <a:lumMod val="95000"/>
                      <a:lumOff val="5000"/>
                      <a:alpha val="0"/>
                    </a:schemeClr>
                  </a:solidFill>
                </a:ln>
                <a:effectLst>
                  <a:glow rad="38100">
                    <a:srgbClr val="00B050"/>
                  </a:glow>
                  <a:outerShdw blurRad="50800" dist="50800" dir="5400000" algn="ctr" rotWithShape="0">
                    <a:schemeClr val="accent6">
                      <a:lumMod val="75000"/>
                    </a:schemeClr>
                  </a:outerShdw>
                </a:effectLst>
                <a:latin typeface="Britannic Bold" pitchFamily="34" charset="0"/>
                <a:cs typeface="Aharoni" pitchFamily="2" charset="-79"/>
              </a:rPr>
              <a:t> </a:t>
            </a:r>
            <a:r>
              <a:rPr lang="en-US" sz="2000" b="1" dirty="0">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train’s students in the application </a:t>
            </a:r>
            <a:r>
              <a:rPr lang="en-US" sz="2000" b="1" dirty="0" smtClean="0">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of </a:t>
            </a:r>
            <a:r>
              <a:rPr lang="en-US" sz="3200" b="1" i="1" u="sng" dirty="0">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Ohm’s </a:t>
            </a:r>
            <a:r>
              <a:rPr lang="en-US" sz="3200" b="1" i="1" u="sng" dirty="0" smtClean="0">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Law</a:t>
            </a:r>
            <a:r>
              <a:rPr lang="en-US" sz="2400" b="1" i="1" u="sng" dirty="0">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  </a:t>
            </a:r>
            <a:r>
              <a:rPr lang="en-US" sz="3200" b="1" i="1" u="sng" dirty="0">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Kirchhoff’s </a:t>
            </a:r>
            <a:r>
              <a:rPr lang="en-US" sz="3200" b="1" i="1" u="sng" dirty="0" smtClean="0">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Law</a:t>
            </a:r>
            <a:r>
              <a:rPr lang="en-US" sz="2400" b="1" i="1" u="sng" dirty="0">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 </a:t>
            </a:r>
            <a:r>
              <a:rPr lang="en-US" sz="3200" b="1" i="1" u="sng" dirty="0" err="1">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Thevein’s</a:t>
            </a:r>
            <a:r>
              <a:rPr lang="en-US" sz="3200" b="1" u="sng" dirty="0">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 </a:t>
            </a:r>
            <a:r>
              <a:rPr lang="en-US" sz="1800" b="1" u="sng" dirty="0" smtClean="0">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&amp;</a:t>
            </a:r>
            <a:r>
              <a:rPr lang="en-US" sz="3200" b="1" i="1" u="sng" dirty="0" smtClean="0">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Norton’s</a:t>
            </a:r>
            <a:r>
              <a:rPr lang="en-US" sz="3200" b="1" u="sng" dirty="0" smtClean="0">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 </a:t>
            </a:r>
            <a:r>
              <a:rPr lang="en-US" sz="3200" b="1" i="1" u="sng" dirty="0">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Theorems</a:t>
            </a:r>
            <a:r>
              <a:rPr lang="en-US" sz="2400" b="1" u="sng" dirty="0" smtClean="0">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a:t>
            </a:r>
            <a:r>
              <a:rPr lang="en-US" sz="2400" b="1" dirty="0" smtClean="0">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 </a:t>
            </a:r>
            <a:r>
              <a:rPr lang="en-US" sz="2000" b="1" dirty="0">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and superposition to the analysis of </a:t>
            </a:r>
            <a:r>
              <a:rPr lang="en-US" sz="3200" b="1" i="1" u="sng" dirty="0">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dc &amp; ac circuits</a:t>
            </a:r>
            <a:r>
              <a:rPr lang="en-US" sz="2800" b="1" i="1" u="sng" dirty="0">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 </a:t>
            </a:r>
            <a:r>
              <a:rPr lang="en-US" sz="2000" b="1" dirty="0">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 including R-L-C circuits, impedances, phase angles, resonance and transformers.</a:t>
            </a:r>
          </a:p>
        </p:txBody>
      </p:sp>
    </p:spTree>
    <p:extLst>
      <p:ext uri="{BB962C8B-B14F-4D97-AF65-F5344CB8AC3E}">
        <p14:creationId xmlns:p14="http://schemas.microsoft.com/office/powerpoint/2010/main" val="3116163806"/>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heckerboard(across)">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nodeType="clickEffect">
                                  <p:stCondLst>
                                    <p:cond delay="0"/>
                                  </p:stCondLst>
                                  <p:childTnLst>
                                    <p:animEffect transition="out" filter="fade">
                                      <p:cBhvr>
                                        <p:cTn id="11" dur="500" tmFilter="0, 0; .2, .5; .8, .5; 1, 0"/>
                                        <p:tgtEl>
                                          <p:spTgt spid="8"/>
                                        </p:tgtEl>
                                      </p:cBhvr>
                                    </p:animEffect>
                                    <p:animScale>
                                      <p:cBhvr>
                                        <p:cTn id="12" dur="250" autoRev="1" fill="hold"/>
                                        <p:tgtEl>
                                          <p:spTgt spid="8"/>
                                        </p:tgtEl>
                                      </p:cBhvr>
                                      <p:by x="105000" y="105000"/>
                                    </p:animScale>
                                  </p:childTnLst>
                                </p:cTn>
                              </p:par>
                            </p:childTnLst>
                          </p:cTn>
                        </p:par>
                      </p:childTnLst>
                    </p:cTn>
                  </p:par>
                  <p:par>
                    <p:cTn id="13" fill="hold">
                      <p:stCondLst>
                        <p:cond delay="indefinite"/>
                      </p:stCondLst>
                      <p:childTnLst>
                        <p:par>
                          <p:cTn id="14" fill="hold">
                            <p:stCondLst>
                              <p:cond delay="0"/>
                            </p:stCondLst>
                            <p:childTnLst>
                              <p:par>
                                <p:cTn id="15" presetID="32" presetClass="emph" presetSubtype="0" fill="hold" nodeType="clickEffect">
                                  <p:stCondLst>
                                    <p:cond delay="0"/>
                                  </p:stCondLst>
                                  <p:childTnLst>
                                    <p:animRot by="120000">
                                      <p:cBhvr>
                                        <p:cTn id="16" dur="100" fill="hold">
                                          <p:stCondLst>
                                            <p:cond delay="0"/>
                                          </p:stCondLst>
                                        </p:cTn>
                                        <p:tgtEl>
                                          <p:spTgt spid="8"/>
                                        </p:tgtEl>
                                        <p:attrNameLst>
                                          <p:attrName>r</p:attrName>
                                        </p:attrNameLst>
                                      </p:cBhvr>
                                    </p:animRot>
                                    <p:animRot by="-240000">
                                      <p:cBhvr>
                                        <p:cTn id="17" dur="200" fill="hold">
                                          <p:stCondLst>
                                            <p:cond delay="200"/>
                                          </p:stCondLst>
                                        </p:cTn>
                                        <p:tgtEl>
                                          <p:spTgt spid="8"/>
                                        </p:tgtEl>
                                        <p:attrNameLst>
                                          <p:attrName>r</p:attrName>
                                        </p:attrNameLst>
                                      </p:cBhvr>
                                    </p:animRot>
                                    <p:animRot by="240000">
                                      <p:cBhvr>
                                        <p:cTn id="18" dur="200" fill="hold">
                                          <p:stCondLst>
                                            <p:cond delay="400"/>
                                          </p:stCondLst>
                                        </p:cTn>
                                        <p:tgtEl>
                                          <p:spTgt spid="8"/>
                                        </p:tgtEl>
                                        <p:attrNameLst>
                                          <p:attrName>r</p:attrName>
                                        </p:attrNameLst>
                                      </p:cBhvr>
                                    </p:animRot>
                                    <p:animRot by="-240000">
                                      <p:cBhvr>
                                        <p:cTn id="19" dur="200" fill="hold">
                                          <p:stCondLst>
                                            <p:cond delay="600"/>
                                          </p:stCondLst>
                                        </p:cTn>
                                        <p:tgtEl>
                                          <p:spTgt spid="8"/>
                                        </p:tgtEl>
                                        <p:attrNameLst>
                                          <p:attrName>r</p:attrName>
                                        </p:attrNameLst>
                                      </p:cBhvr>
                                    </p:animRot>
                                    <p:animRot by="120000">
                                      <p:cBhvr>
                                        <p:cTn id="20" dur="200" fill="hold">
                                          <p:stCondLst>
                                            <p:cond delay="800"/>
                                          </p:stCondLst>
                                        </p:cTn>
                                        <p:tgtEl>
                                          <p:spTgt spid="8"/>
                                        </p:tgtEl>
                                        <p:attrNameLst>
                                          <p:attrName>r</p:attrName>
                                        </p:attrNameLst>
                                      </p:cBhvr>
                                    </p:animRot>
                                  </p:childTnLst>
                                </p:cTn>
                              </p:par>
                            </p:childTnLst>
                          </p:cTn>
                        </p:par>
                      </p:childTnLst>
                    </p:cTn>
                  </p:par>
                  <p:par>
                    <p:cTn id="21" fill="hold">
                      <p:stCondLst>
                        <p:cond delay="indefinite"/>
                      </p:stCondLst>
                      <p:childTnLst>
                        <p:par>
                          <p:cTn id="22" fill="hold">
                            <p:stCondLst>
                              <p:cond delay="0"/>
                            </p:stCondLst>
                            <p:childTnLst>
                              <p:par>
                                <p:cTn id="23" presetID="41" presetClass="entr" presetSubtype="0" fill="hold" grpId="0" nodeType="clickEffect">
                                  <p:stCondLst>
                                    <p:cond delay="0"/>
                                  </p:stCondLst>
                                  <p:iterate type="lt">
                                    <p:tmPct val="10000"/>
                                  </p:iterate>
                                  <p:childTnLst>
                                    <p:set>
                                      <p:cBhvr>
                                        <p:cTn id="24" dur="1" fill="hold">
                                          <p:stCondLst>
                                            <p:cond delay="0"/>
                                          </p:stCondLst>
                                        </p:cTn>
                                        <p:tgtEl>
                                          <p:spTgt spid="3"/>
                                        </p:tgtEl>
                                        <p:attrNameLst>
                                          <p:attrName>style.visibility</p:attrName>
                                        </p:attrNameLst>
                                      </p:cBhvr>
                                      <p:to>
                                        <p:strVal val="visible"/>
                                      </p:to>
                                    </p:set>
                                    <p:anim calcmode="lin" valueType="num">
                                      <p:cBhvr>
                                        <p:cTn id="25" dur="500" fill="hold"/>
                                        <p:tgtEl>
                                          <p:spTgt spid="3"/>
                                        </p:tgtEl>
                                        <p:attrNameLst>
                                          <p:attrName>ppt_x</p:attrName>
                                        </p:attrNameLst>
                                      </p:cBhvr>
                                      <p:tavLst>
                                        <p:tav tm="0">
                                          <p:val>
                                            <p:strVal val="#ppt_x"/>
                                          </p:val>
                                        </p:tav>
                                        <p:tav tm="50000">
                                          <p:val>
                                            <p:strVal val="#ppt_x+.1"/>
                                          </p:val>
                                        </p:tav>
                                        <p:tav tm="100000">
                                          <p:val>
                                            <p:strVal val="#ppt_x"/>
                                          </p:val>
                                        </p:tav>
                                      </p:tavLst>
                                    </p:anim>
                                    <p:anim calcmode="lin" valueType="num">
                                      <p:cBhvr>
                                        <p:cTn id="26" dur="500" fill="hold"/>
                                        <p:tgtEl>
                                          <p:spTgt spid="3"/>
                                        </p:tgtEl>
                                        <p:attrNameLst>
                                          <p:attrName>ppt_y</p:attrName>
                                        </p:attrNameLst>
                                      </p:cBhvr>
                                      <p:tavLst>
                                        <p:tav tm="0">
                                          <p:val>
                                            <p:strVal val="#ppt_y"/>
                                          </p:val>
                                        </p:tav>
                                        <p:tav tm="100000">
                                          <p:val>
                                            <p:strVal val="#ppt_y"/>
                                          </p:val>
                                        </p:tav>
                                      </p:tavLst>
                                    </p:anim>
                                    <p:anim calcmode="lin" valueType="num">
                                      <p:cBhvr>
                                        <p:cTn id="27" dur="500" fill="hold"/>
                                        <p:tgtEl>
                                          <p:spTgt spid="3"/>
                                        </p:tgtEl>
                                        <p:attrNameLst>
                                          <p:attrName>ppt_h</p:attrName>
                                        </p:attrNameLst>
                                      </p:cBhvr>
                                      <p:tavLst>
                                        <p:tav tm="0">
                                          <p:val>
                                            <p:strVal val="#ppt_h/10"/>
                                          </p:val>
                                        </p:tav>
                                        <p:tav tm="50000">
                                          <p:val>
                                            <p:strVal val="#ppt_h+.01"/>
                                          </p:val>
                                        </p:tav>
                                        <p:tav tm="100000">
                                          <p:val>
                                            <p:strVal val="#ppt_h"/>
                                          </p:val>
                                        </p:tav>
                                      </p:tavLst>
                                    </p:anim>
                                    <p:anim calcmode="lin" valueType="num">
                                      <p:cBhvr>
                                        <p:cTn id="28" dur="500" fill="hold"/>
                                        <p:tgtEl>
                                          <p:spTgt spid="3"/>
                                        </p:tgtEl>
                                        <p:attrNameLst>
                                          <p:attrName>ppt_w</p:attrName>
                                        </p:attrNameLst>
                                      </p:cBhvr>
                                      <p:tavLst>
                                        <p:tav tm="0">
                                          <p:val>
                                            <p:strVal val="#ppt_w/10"/>
                                          </p:val>
                                        </p:tav>
                                        <p:tav tm="50000">
                                          <p:val>
                                            <p:strVal val="#ppt_w+.01"/>
                                          </p:val>
                                        </p:tav>
                                        <p:tav tm="100000">
                                          <p:val>
                                            <p:strVal val="#ppt_w"/>
                                          </p:val>
                                        </p:tav>
                                      </p:tavLst>
                                    </p:anim>
                                    <p:animEffect transition="in" filter="fade">
                                      <p:cBhvr>
                                        <p:cTn id="29" dur="500" tmFilter="0,0; .5, 1; 1, 1"/>
                                        <p:tgtEl>
                                          <p:spTgt spid="3"/>
                                        </p:tgtEl>
                                      </p:cBhvr>
                                    </p:animEffect>
                                  </p:childTnLst>
                                </p:cTn>
                              </p:par>
                            </p:childTnLst>
                          </p:cTn>
                        </p:par>
                      </p:childTnLst>
                    </p:cTn>
                  </p:par>
                  <p:par>
                    <p:cTn id="30" fill="hold">
                      <p:stCondLst>
                        <p:cond delay="indefinite"/>
                      </p:stCondLst>
                      <p:childTnLst>
                        <p:par>
                          <p:cTn id="31" fill="hold">
                            <p:stCondLst>
                              <p:cond delay="0"/>
                            </p:stCondLst>
                            <p:childTnLst>
                              <p:par>
                                <p:cTn id="32" presetID="31" presetClass="entr" presetSubtype="0" fill="hold" grpId="0" nodeType="clickEffect">
                                  <p:stCondLst>
                                    <p:cond delay="0"/>
                                  </p:stCondLst>
                                  <p:childTnLst>
                                    <p:set>
                                      <p:cBhvr>
                                        <p:cTn id="33" dur="1" fill="hold">
                                          <p:stCondLst>
                                            <p:cond delay="0"/>
                                          </p:stCondLst>
                                        </p:cTn>
                                        <p:tgtEl>
                                          <p:spTgt spid="4"/>
                                        </p:tgtEl>
                                        <p:attrNameLst>
                                          <p:attrName>style.visibility</p:attrName>
                                        </p:attrNameLst>
                                      </p:cBhvr>
                                      <p:to>
                                        <p:strVal val="visible"/>
                                      </p:to>
                                    </p:set>
                                    <p:anim calcmode="lin" valueType="num">
                                      <p:cBhvr>
                                        <p:cTn id="34" dur="1000" fill="hold"/>
                                        <p:tgtEl>
                                          <p:spTgt spid="4"/>
                                        </p:tgtEl>
                                        <p:attrNameLst>
                                          <p:attrName>ppt_w</p:attrName>
                                        </p:attrNameLst>
                                      </p:cBhvr>
                                      <p:tavLst>
                                        <p:tav tm="0">
                                          <p:val>
                                            <p:fltVal val="0"/>
                                          </p:val>
                                        </p:tav>
                                        <p:tav tm="100000">
                                          <p:val>
                                            <p:strVal val="#ppt_w"/>
                                          </p:val>
                                        </p:tav>
                                      </p:tavLst>
                                    </p:anim>
                                    <p:anim calcmode="lin" valueType="num">
                                      <p:cBhvr>
                                        <p:cTn id="35" dur="1000" fill="hold"/>
                                        <p:tgtEl>
                                          <p:spTgt spid="4"/>
                                        </p:tgtEl>
                                        <p:attrNameLst>
                                          <p:attrName>ppt_h</p:attrName>
                                        </p:attrNameLst>
                                      </p:cBhvr>
                                      <p:tavLst>
                                        <p:tav tm="0">
                                          <p:val>
                                            <p:fltVal val="0"/>
                                          </p:val>
                                        </p:tav>
                                        <p:tav tm="100000">
                                          <p:val>
                                            <p:strVal val="#ppt_h"/>
                                          </p:val>
                                        </p:tav>
                                      </p:tavLst>
                                    </p:anim>
                                    <p:anim calcmode="lin" valueType="num">
                                      <p:cBhvr>
                                        <p:cTn id="36" dur="1000" fill="hold"/>
                                        <p:tgtEl>
                                          <p:spTgt spid="4"/>
                                        </p:tgtEl>
                                        <p:attrNameLst>
                                          <p:attrName>style.rotation</p:attrName>
                                        </p:attrNameLst>
                                      </p:cBhvr>
                                      <p:tavLst>
                                        <p:tav tm="0">
                                          <p:val>
                                            <p:fltVal val="90"/>
                                          </p:val>
                                        </p:tav>
                                        <p:tav tm="100000">
                                          <p:val>
                                            <p:fltVal val="0"/>
                                          </p:val>
                                        </p:tav>
                                      </p:tavLst>
                                    </p:anim>
                                    <p:animEffect transition="in" filter="fade">
                                      <p:cBhvr>
                                        <p:cTn id="37"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chemeClr val="tx1">
                <a:lumMod val="95000"/>
              </a:schemeClr>
            </a:gs>
            <a:gs pos="88000">
              <a:schemeClr val="bg2">
                <a:lumMod val="75000"/>
              </a:schemeClr>
            </a:gs>
            <a:gs pos="46000">
              <a:schemeClr val="accent2">
                <a:lumMod val="75000"/>
              </a:schemeClr>
            </a:gs>
            <a:gs pos="100000">
              <a:srgbClr val="FF0000"/>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0600" y="800100"/>
            <a:ext cx="6676002" cy="3578339"/>
          </a:xfrm>
          <a:prstGeom prst="rect">
            <a:avLst/>
          </a:prstGeom>
          <a:ln>
            <a:noFill/>
          </a:ln>
          <a:effectLst>
            <a:softEdge rad="112500"/>
          </a:effectLst>
        </p:spPr>
      </p:pic>
      <p:pic>
        <p:nvPicPr>
          <p:cNvPr id="7" name="Picture 6"/>
          <p:cNvPicPr>
            <a:picLocks noChangeAspect="1"/>
          </p:cNvPicPr>
          <p:nvPr/>
        </p:nvPicPr>
        <p:blipFill>
          <a:blip r:embed="rId3">
            <a:extLst>
              <a:ext uri="{BEBA8EAE-BF5A-486C-A8C5-ECC9F3942E4B}">
                <a14:imgProps xmlns:a14="http://schemas.microsoft.com/office/drawing/2010/main">
                  <a14:imgLayer r:embed="rId4">
                    <a14:imgEffect>
                      <a14:backgroundRemoval t="110" b="98465" l="1695" r="98941">
                        <a14:foregroundMark x1="55297" y1="16009" x2="55297" y2="16009"/>
                        <a14:foregroundMark x1="36653" y1="16338" x2="36653" y2="16338"/>
                        <a14:foregroundMark x1="22246" y1="23355" x2="22246" y2="23355"/>
                        <a14:foregroundMark x1="15466" y1="35965" x2="15466" y2="35965"/>
                        <a14:foregroundMark x1="9746" y1="49013" x2="9746" y2="49013"/>
                        <a14:foregroundMark x1="11653" y1="55811" x2="11653" y2="55811"/>
                        <a14:foregroundMark x1="23517" y1="59320" x2="23517" y2="59320"/>
                        <a14:foregroundMark x1="19068" y1="69408" x2="19068" y2="69408"/>
                        <a14:foregroundMark x1="18432" y1="79605" x2="18432" y2="79605"/>
                        <a14:foregroundMark x1="14619" y1="92544" x2="14619" y2="92544"/>
                        <a14:foregroundMark x1="33051" y1="96272" x2="34958" y2="96272"/>
                        <a14:foregroundMark x1="58686" y1="95724" x2="58686" y2="95724"/>
                        <a14:foregroundMark x1="65254" y1="92654" x2="65254" y2="92654"/>
                        <a14:foregroundMark x1="61864" y1="77412" x2="61864" y2="77412"/>
                        <a14:foregroundMark x1="64619" y1="66338" x2="64619" y2="66338"/>
                        <a14:foregroundMark x1="64195" y1="67544" x2="64195" y2="67544"/>
                        <a14:foregroundMark x1="79873" y1="60965" x2="79873" y2="60965"/>
                        <a14:foregroundMark x1="87712" y1="60636" x2="87712" y2="60636"/>
                        <a14:foregroundMark x1="90042" y1="65132" x2="90042" y2="65132"/>
                        <a14:foregroundMark x1="69280" y1="51535" x2="69280" y2="51535"/>
                        <a14:foregroundMark x1="69492" y1="35197" x2="69492" y2="35197"/>
                        <a14:foregroundMark x1="52331" y1="34649" x2="52331" y2="34649"/>
                        <a14:foregroundMark x1="57203" y1="28838" x2="57203" y2="28838"/>
                        <a14:foregroundMark x1="61017" y1="22149" x2="61017" y2="22149"/>
                        <a14:foregroundMark x1="26907" y1="18311" x2="26907" y2="18311"/>
                        <a14:foregroundMark x1="15890" y1="5263" x2="15890" y2="5263"/>
                        <a14:foregroundMark x1="62076" y1="5811" x2="62076" y2="5811"/>
                        <a14:foregroundMark x1="61229" y1="8662" x2="61229" y2="8662"/>
                        <a14:foregroundMark x1="61864" y1="12281" x2="61864" y2="12281"/>
                        <a14:foregroundMark x1="15254" y1="7895" x2="15254" y2="7895"/>
                        <a14:foregroundMark x1="15466" y1="10307" x2="15466" y2="10307"/>
                        <a14:foregroundMark x1="15466" y1="13158" x2="15466" y2="13158"/>
                        <a14:foregroundMark x1="15254" y1="15789" x2="15254" y2="15789"/>
                        <a14:foregroundMark x1="15466" y1="19627" x2="15466" y2="19627"/>
                        <a14:foregroundMark x1="14831" y1="21711" x2="15678" y2="21820"/>
                        <a14:backgroundMark x1="69915" y1="24342" x2="69915" y2="24342"/>
                      </a14:backgroundRemoval>
                    </a14:imgEffect>
                  </a14:imgLayer>
                </a14:imgProps>
              </a:ext>
              <a:ext uri="{28A0092B-C50C-407E-A947-70E740481C1C}">
                <a14:useLocalDpi xmlns:a14="http://schemas.microsoft.com/office/drawing/2010/main" val="0"/>
              </a:ext>
            </a:extLst>
          </a:blip>
          <a:stretch>
            <a:fillRect/>
          </a:stretch>
        </p:blipFill>
        <p:spPr>
          <a:xfrm flipH="1">
            <a:off x="6324600" y="97612"/>
            <a:ext cx="2496025" cy="4450297"/>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4800" y="114300"/>
            <a:ext cx="1981200" cy="1752600"/>
          </a:xfrm>
          <a:prstGeom prst="rect">
            <a:avLst/>
          </a:prstGeom>
        </p:spPr>
      </p:pic>
      <p:sp>
        <p:nvSpPr>
          <p:cNvPr id="6" name="Rectangle 5"/>
          <p:cNvSpPr/>
          <p:nvPr/>
        </p:nvSpPr>
        <p:spPr>
          <a:xfrm>
            <a:off x="1981200" y="114300"/>
            <a:ext cx="4514377" cy="923330"/>
          </a:xfrm>
          <a:prstGeom prst="rect">
            <a:avLst/>
          </a:prstGeom>
        </p:spPr>
        <p:txBody>
          <a:bodyPr wrap="none">
            <a:spAutoFit/>
          </a:bodyPr>
          <a:lstStyle/>
          <a:p>
            <a:pPr lvl="0"/>
            <a:r>
              <a:rPr lang="en-US" sz="5400" b="1" dirty="0">
                <a:ln>
                  <a:solidFill>
                    <a:srgbClr val="820000"/>
                  </a:solidFill>
                </a:ln>
                <a:solidFill>
                  <a:srgbClr val="FF0000"/>
                </a:solidFill>
                <a:effectLst>
                  <a:outerShdw blurRad="50800" dist="50800" dir="5400000" algn="ctr" rotWithShape="0">
                    <a:srgbClr val="00B0F0"/>
                  </a:outerShdw>
                </a:effectLst>
                <a:latin typeface="Adobe Gothic Std B" pitchFamily="34" charset="-128"/>
                <a:ea typeface="Adobe Gothic Std B" pitchFamily="34" charset="-128"/>
              </a:rPr>
              <a:t>Electronics  II </a:t>
            </a:r>
            <a:endParaRPr lang="en-US" sz="5400" dirty="0">
              <a:ln>
                <a:solidFill>
                  <a:srgbClr val="820000"/>
                </a:solidFill>
              </a:ln>
              <a:solidFill>
                <a:srgbClr val="FF0000"/>
              </a:solidFill>
              <a:effectLst>
                <a:outerShdw blurRad="50800" dist="50800" dir="5400000" algn="ctr" rotWithShape="0">
                  <a:srgbClr val="00B0F0"/>
                </a:outerShdw>
              </a:effectLst>
              <a:latin typeface="Adobe Gothic Std B" pitchFamily="34" charset="-128"/>
              <a:ea typeface="Adobe Gothic Std B" pitchFamily="34" charset="-128"/>
            </a:endParaRPr>
          </a:p>
        </p:txBody>
      </p:sp>
      <p:sp>
        <p:nvSpPr>
          <p:cNvPr id="9" name="Rectangle 8"/>
          <p:cNvSpPr/>
          <p:nvPr/>
        </p:nvSpPr>
        <p:spPr>
          <a:xfrm>
            <a:off x="0" y="4000501"/>
            <a:ext cx="9144000" cy="1600438"/>
          </a:xfrm>
          <a:prstGeom prst="rect">
            <a:avLst/>
          </a:prstGeom>
          <a:effectLst>
            <a:glow rad="50800">
              <a:schemeClr val="tx1">
                <a:lumMod val="85000"/>
              </a:schemeClr>
            </a:glow>
            <a:outerShdw blurRad="76200" dir="18900000" sy="23000" kx="-1200000" algn="bl" rotWithShape="0">
              <a:prstClr val="black">
                <a:alpha val="42000"/>
              </a:prstClr>
            </a:outerShdw>
            <a:softEdge rad="12700"/>
          </a:effectLst>
        </p:spPr>
        <p:txBody>
          <a:bodyPr wrap="square">
            <a:spAutoFit/>
            <a:scene3d>
              <a:camera prst="orthographicFront"/>
              <a:lightRig rig="threePt" dir="t"/>
            </a:scene3d>
            <a:flatTx/>
          </a:bodyPr>
          <a:lstStyle/>
          <a:p>
            <a:r>
              <a:rPr lang="en-US" sz="3000" dirty="0" smtClean="0">
                <a:ln>
                  <a:solidFill>
                    <a:srgbClr val="3399FF"/>
                  </a:solidFill>
                </a:ln>
                <a:solidFill>
                  <a:srgbClr val="FF0000"/>
                </a:solidFill>
                <a:effectLst>
                  <a:glow rad="63500">
                    <a:schemeClr val="accent5">
                      <a:lumMod val="75000"/>
                    </a:schemeClr>
                  </a:glow>
                  <a:outerShdw dist="50800" algn="ctr" rotWithShape="0">
                    <a:srgbClr val="000000"/>
                  </a:outerShdw>
                </a:effectLst>
                <a:latin typeface="Adobe Gothic Std B" pitchFamily="34" charset="-128"/>
                <a:ea typeface="Adobe Gothic Std B" pitchFamily="34" charset="-128"/>
              </a:rPr>
              <a:t>ET-220</a:t>
            </a:r>
            <a:r>
              <a:rPr lang="en-US" dirty="0" smtClean="0">
                <a:ln>
                  <a:solidFill>
                    <a:srgbClr val="3399FF"/>
                  </a:solidFill>
                </a:ln>
                <a:solidFill>
                  <a:schemeClr val="bg2">
                    <a:lumMod val="60000"/>
                    <a:lumOff val="40000"/>
                  </a:schemeClr>
                </a:solidFill>
                <a:effectLst>
                  <a:outerShdw dist="50800" algn="ctr" rotWithShape="0">
                    <a:srgbClr val="000000"/>
                  </a:outerShdw>
                </a:effectLst>
                <a:latin typeface="Adobe Gothic Std B" pitchFamily="34" charset="-128"/>
                <a:ea typeface="Adobe Gothic Std B" pitchFamily="34" charset="-128"/>
              </a:rPr>
              <a:t> </a:t>
            </a:r>
            <a:r>
              <a:rPr lang="en-US" spc="300" dirty="0" smtClean="0">
                <a:ln w="12700" cmpd="thickThin">
                  <a:solidFill>
                    <a:schemeClr val="bg2">
                      <a:lumMod val="50000"/>
                    </a:schemeClr>
                  </a:solidFill>
                </a:ln>
                <a:solidFill>
                  <a:schemeClr val="bg2">
                    <a:lumMod val="75000"/>
                  </a:schemeClr>
                </a:solidFill>
                <a:effectLst>
                  <a:glow rad="63500">
                    <a:schemeClr val="accent5">
                      <a:lumMod val="60000"/>
                      <a:lumOff val="40000"/>
                      <a:alpha val="90000"/>
                    </a:schemeClr>
                  </a:glow>
                  <a:outerShdw sx="1000" sy="1000" algn="ctr" rotWithShape="0">
                    <a:srgbClr val="000000"/>
                  </a:outerShdw>
                </a:effectLst>
                <a:latin typeface="Adobe Gothic Std B" pitchFamily="34" charset="-128"/>
                <a:ea typeface="Adobe Gothic Std B" pitchFamily="34" charset="-128"/>
              </a:rPr>
              <a:t>shows students how to design small and large signal </a:t>
            </a:r>
            <a:r>
              <a:rPr lang="en-US" spc="300" dirty="0" smtClean="0">
                <a:ln w="12700" cmpd="thickThin">
                  <a:solidFill>
                    <a:schemeClr val="bg2">
                      <a:lumMod val="50000"/>
                    </a:schemeClr>
                  </a:solidFill>
                </a:ln>
                <a:solidFill>
                  <a:schemeClr val="bg2">
                    <a:lumMod val="75000"/>
                  </a:schemeClr>
                </a:solidFill>
                <a:effectLst>
                  <a:glow rad="76200">
                    <a:schemeClr val="accent5">
                      <a:lumMod val="60000"/>
                      <a:lumOff val="40000"/>
                      <a:alpha val="90000"/>
                    </a:schemeClr>
                  </a:glow>
                  <a:outerShdw sx="1000" sy="1000" algn="ctr" rotWithShape="0">
                    <a:srgbClr val="000000"/>
                  </a:outerShdw>
                </a:effectLst>
                <a:latin typeface="Adobe Gothic Std B" pitchFamily="34" charset="-128"/>
                <a:ea typeface="Adobe Gothic Std B" pitchFamily="34" charset="-128"/>
              </a:rPr>
              <a:t>amplifiers (transistor, FET); frequency response of amplifiers; D.C. amplifiers, operational amplifier circuits; integrated </a:t>
            </a:r>
          </a:p>
          <a:p>
            <a:r>
              <a:rPr lang="en-US" spc="300" dirty="0" smtClean="0">
                <a:ln w="12700" cmpd="thickThin">
                  <a:solidFill>
                    <a:schemeClr val="bg2">
                      <a:lumMod val="50000"/>
                    </a:schemeClr>
                  </a:solidFill>
                </a:ln>
                <a:solidFill>
                  <a:schemeClr val="bg2">
                    <a:lumMod val="75000"/>
                  </a:schemeClr>
                </a:solidFill>
                <a:effectLst>
                  <a:glow rad="76200">
                    <a:schemeClr val="accent5">
                      <a:lumMod val="60000"/>
                      <a:lumOff val="40000"/>
                      <a:alpha val="90000"/>
                    </a:schemeClr>
                  </a:glow>
                  <a:outerShdw sx="1000" sy="1000" algn="ctr" rotWithShape="0">
                    <a:srgbClr val="000000"/>
                  </a:outerShdw>
                </a:effectLst>
                <a:latin typeface="Adobe Gothic Std B" pitchFamily="34" charset="-128"/>
                <a:ea typeface="Adobe Gothic Std B" pitchFamily="34" charset="-128"/>
              </a:rPr>
              <a:t>circuit theory; regulated transistor power supplies. </a:t>
            </a:r>
          </a:p>
          <a:p>
            <a:r>
              <a:rPr lang="en-US" i="1" spc="300" dirty="0" smtClean="0">
                <a:ln w="12700" cmpd="thickThin">
                  <a:solidFill>
                    <a:schemeClr val="bg2">
                      <a:lumMod val="50000"/>
                    </a:schemeClr>
                  </a:solidFill>
                </a:ln>
                <a:solidFill>
                  <a:schemeClr val="bg2">
                    <a:lumMod val="75000"/>
                  </a:schemeClr>
                </a:solidFill>
                <a:effectLst>
                  <a:glow rad="76200">
                    <a:schemeClr val="accent5">
                      <a:lumMod val="60000"/>
                      <a:lumOff val="40000"/>
                      <a:alpha val="90000"/>
                    </a:schemeClr>
                  </a:glow>
                  <a:outerShdw sx="1000" sy="1000" algn="ctr" rotWithShape="0">
                    <a:srgbClr val="000000"/>
                  </a:outerShdw>
                </a:effectLst>
                <a:latin typeface="Adobe Gothic Std B" pitchFamily="34" charset="-128"/>
                <a:ea typeface="Adobe Gothic Std B" pitchFamily="34" charset="-128"/>
              </a:rPr>
              <a:t>Laboratory hours complement class work.</a:t>
            </a:r>
            <a:endParaRPr lang="en-US" i="1" spc="300" dirty="0">
              <a:ln w="12700" cmpd="thickThin">
                <a:solidFill>
                  <a:schemeClr val="bg2">
                    <a:lumMod val="50000"/>
                  </a:schemeClr>
                </a:solidFill>
              </a:ln>
              <a:solidFill>
                <a:schemeClr val="bg2">
                  <a:lumMod val="75000"/>
                </a:schemeClr>
              </a:solidFill>
              <a:effectLst>
                <a:glow rad="76200">
                  <a:schemeClr val="accent5">
                    <a:lumMod val="60000"/>
                    <a:lumOff val="40000"/>
                    <a:alpha val="90000"/>
                  </a:schemeClr>
                </a:glow>
                <a:outerShdw sx="1000" sy="1000" algn="ctr" rotWithShape="0">
                  <a:srgbClr val="000000"/>
                </a:outerShdw>
              </a:effectLst>
              <a:latin typeface="Adobe Gothic Std B" pitchFamily="34" charset="-128"/>
              <a:ea typeface="Adobe Gothic Std B" pitchFamily="34" charset="-128"/>
            </a:endParaRPr>
          </a:p>
        </p:txBody>
      </p:sp>
    </p:spTree>
    <p:extLst>
      <p:ext uri="{BB962C8B-B14F-4D97-AF65-F5344CB8AC3E}">
        <p14:creationId xmlns:p14="http://schemas.microsoft.com/office/powerpoint/2010/main" val="1205503555"/>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8"/>
                                        </p:tgtEl>
                                      </p:cBhvr>
                                    </p:animEffect>
                                    <p:animScale>
                                      <p:cBhvr>
                                        <p:cTn id="7" dur="250" autoRev="1" fill="hold"/>
                                        <p:tgtEl>
                                          <p:spTgt spid="8"/>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randombar(horizontal)">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xit" presetSubtype="32" fill="hold" grpId="0" nodeType="clickEffect">
                                  <p:stCondLst>
                                    <p:cond delay="0"/>
                                  </p:stCondLst>
                                  <p:childTnLst>
                                    <p:anim calcmode="lin" valueType="num">
                                      <p:cBhvr>
                                        <p:cTn id="16" dur="500"/>
                                        <p:tgtEl>
                                          <p:spTgt spid="6"/>
                                        </p:tgtEl>
                                        <p:attrNameLst>
                                          <p:attrName>ppt_w</p:attrName>
                                        </p:attrNameLst>
                                      </p:cBhvr>
                                      <p:tavLst>
                                        <p:tav tm="0">
                                          <p:val>
                                            <p:strVal val="ppt_w"/>
                                          </p:val>
                                        </p:tav>
                                        <p:tav tm="100000">
                                          <p:val>
                                            <p:fltVal val="0"/>
                                          </p:val>
                                        </p:tav>
                                      </p:tavLst>
                                    </p:anim>
                                    <p:anim calcmode="lin" valueType="num">
                                      <p:cBhvr>
                                        <p:cTn id="17" dur="500"/>
                                        <p:tgtEl>
                                          <p:spTgt spid="6"/>
                                        </p:tgtEl>
                                        <p:attrNameLst>
                                          <p:attrName>ppt_h</p:attrName>
                                        </p:attrNameLst>
                                      </p:cBhvr>
                                      <p:tavLst>
                                        <p:tav tm="0">
                                          <p:val>
                                            <p:strVal val="ppt_h"/>
                                          </p:val>
                                        </p:tav>
                                        <p:tav tm="100000">
                                          <p:val>
                                            <p:fltVal val="0"/>
                                          </p:val>
                                        </p:tav>
                                      </p:tavLst>
                                    </p:anim>
                                    <p:animEffect transition="out" filter="fade">
                                      <p:cBhvr>
                                        <p:cTn id="18" dur="500"/>
                                        <p:tgtEl>
                                          <p:spTgt spid="6"/>
                                        </p:tgtEl>
                                      </p:cBhvr>
                                    </p:animEffect>
                                    <p:set>
                                      <p:cBhvr>
                                        <p:cTn id="19" dur="1" fill="hold">
                                          <p:stCondLst>
                                            <p:cond delay="499"/>
                                          </p:stCondLst>
                                        </p:cTn>
                                        <p:tgtEl>
                                          <p:spTgt spid="6"/>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16" presetClass="exit" presetSubtype="21" fill="hold" grpId="0" nodeType="clickEffect">
                                  <p:stCondLst>
                                    <p:cond delay="0"/>
                                  </p:stCondLst>
                                  <p:childTnLst>
                                    <p:animEffect transition="out" filter="barn(inVertical)">
                                      <p:cBhvr>
                                        <p:cTn id="23" dur="500"/>
                                        <p:tgtEl>
                                          <p:spTgt spid="9"/>
                                        </p:tgtEl>
                                      </p:cBhvr>
                                    </p:animEffect>
                                    <p:set>
                                      <p:cBhvr>
                                        <p:cTn id="24"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chemeClr val="accent3">
                <a:lumMod val="50000"/>
              </a:schemeClr>
            </a:gs>
            <a:gs pos="89000">
              <a:schemeClr val="accent6">
                <a:lumMod val="75000"/>
              </a:schemeClr>
            </a:gs>
            <a:gs pos="72000">
              <a:srgbClr val="00B050"/>
            </a:gs>
            <a:gs pos="46000">
              <a:schemeClr val="accent6">
                <a:lumMod val="75000"/>
              </a:schemeClr>
            </a:gs>
            <a:gs pos="100000">
              <a:schemeClr val="accent6">
                <a:lumMod val="5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05200" y="1790700"/>
            <a:ext cx="5377952" cy="3407157"/>
          </a:xfrm>
          <a:prstGeom prst="rect">
            <a:avLst/>
          </a:prstGeom>
          <a:scene3d>
            <a:camera prst="orthographicFront"/>
            <a:lightRig rig="threePt" dir="t"/>
          </a:scene3d>
          <a:sp3d>
            <a:bevelT w="152400" h="50800" prst="softRound"/>
            <a:bevelB w="114300" prst="hardEdge"/>
          </a:sp3d>
        </p:spPr>
      </p:pic>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4800" y="190500"/>
            <a:ext cx="3886200" cy="3039933"/>
          </a:xfrm>
          <a:prstGeom prst="rect">
            <a:avLst/>
          </a:prstGeom>
          <a:scene3d>
            <a:camera prst="orthographicFront"/>
            <a:lightRig rig="threePt" dir="t"/>
          </a:scene3d>
          <a:sp3d>
            <a:bevelT prst="angle"/>
          </a:sp3d>
        </p:spPr>
      </p:pic>
      <p:sp>
        <p:nvSpPr>
          <p:cNvPr id="5" name="TextBox 4"/>
          <p:cNvSpPr txBox="1"/>
          <p:nvPr/>
        </p:nvSpPr>
        <p:spPr>
          <a:xfrm>
            <a:off x="2514600" y="190500"/>
            <a:ext cx="6500497" cy="2369880"/>
          </a:xfrm>
          <a:prstGeom prst="rect">
            <a:avLst/>
          </a:prstGeom>
          <a:noFill/>
        </p:spPr>
        <p:txBody>
          <a:bodyPr wrap="none" rtlCol="0">
            <a:spAutoFit/>
            <a:scene3d>
              <a:camera prst="perspectiveHeroicExtremeLeftFacing"/>
              <a:lightRig rig="threePt" dir="t"/>
            </a:scene3d>
          </a:bodyPr>
          <a:lstStyle/>
          <a:p>
            <a:r>
              <a:rPr lang="en-US" sz="5400" b="1" spc="600" dirty="0" smtClean="0">
                <a:ln cap="sq">
                  <a:solidFill>
                    <a:srgbClr val="FFFF00"/>
                  </a:solidFill>
                </a:ln>
                <a:solidFill>
                  <a:schemeClr val="accent5">
                    <a:lumMod val="50000"/>
                  </a:schemeClr>
                </a:solidFill>
                <a:effectLst>
                  <a:glow rad="38100">
                    <a:srgbClr val="FFFF00"/>
                  </a:glow>
                  <a:outerShdw blurRad="38100" dist="38100" dir="2700000" algn="tl">
                    <a:srgbClr val="000000">
                      <a:alpha val="43137"/>
                    </a:srgbClr>
                  </a:outerShdw>
                </a:effectLst>
              </a:rPr>
              <a:t>PC ESSENTIALS 1</a:t>
            </a:r>
          </a:p>
          <a:p>
            <a:endParaRPr lang="en-US" sz="5400" b="1" spc="600" dirty="0" smtClean="0">
              <a:ln cap="sq">
                <a:solidFill>
                  <a:srgbClr val="FFFF00"/>
                </a:solidFill>
              </a:ln>
              <a:solidFill>
                <a:schemeClr val="accent5">
                  <a:lumMod val="50000"/>
                </a:schemeClr>
              </a:solidFill>
              <a:effectLst>
                <a:glow>
                  <a:srgbClr val="FFFF00"/>
                </a:glow>
                <a:outerShdw blurRad="38100" dist="38100" dir="2700000" algn="tl">
                  <a:srgbClr val="000000">
                    <a:alpha val="43137"/>
                  </a:srgbClr>
                </a:outerShdw>
              </a:effectLst>
            </a:endParaRPr>
          </a:p>
          <a:p>
            <a:endParaRPr lang="en-US" sz="4000" b="1" spc="600" dirty="0">
              <a:ln cap="sq">
                <a:solidFill>
                  <a:srgbClr val="FFFF00"/>
                </a:solidFill>
              </a:ln>
              <a:solidFill>
                <a:schemeClr val="accent5">
                  <a:lumMod val="50000"/>
                </a:schemeClr>
              </a:solidFill>
              <a:effectLst>
                <a:glow>
                  <a:schemeClr val="tx1"/>
                </a:glow>
                <a:outerShdw blurRad="38100" dist="38100" dir="2700000" algn="tl">
                  <a:srgbClr val="000000">
                    <a:alpha val="43137"/>
                  </a:srgbClr>
                </a:outerShdw>
              </a:effectLst>
            </a:endParaRPr>
          </a:p>
        </p:txBody>
      </p:sp>
      <p:sp>
        <p:nvSpPr>
          <p:cNvPr id="6" name="Rectangle 5"/>
          <p:cNvSpPr/>
          <p:nvPr/>
        </p:nvSpPr>
        <p:spPr>
          <a:xfrm>
            <a:off x="288427" y="3423364"/>
            <a:ext cx="4572000" cy="2308324"/>
          </a:xfrm>
          <a:prstGeom prst="rect">
            <a:avLst/>
          </a:prstGeom>
        </p:spPr>
        <p:txBody>
          <a:bodyPr>
            <a:spAutoFit/>
          </a:bodyPr>
          <a:lstStyle/>
          <a:p>
            <a:r>
              <a:rPr lang="en-US" sz="4800" b="1" dirty="0" smtClean="0">
                <a:ln>
                  <a:solidFill>
                    <a:srgbClr val="FFFF00">
                      <a:alpha val="80000"/>
                    </a:srgbClr>
                  </a:solidFill>
                </a:ln>
                <a:solidFill>
                  <a:schemeClr val="accent3">
                    <a:lumMod val="50000"/>
                  </a:schemeClr>
                </a:solidFill>
                <a:effectLst>
                  <a:glow rad="127000">
                    <a:schemeClr val="accent3">
                      <a:lumMod val="75000"/>
                    </a:schemeClr>
                  </a:glow>
                </a:effectLst>
              </a:rPr>
              <a:t>ET- 531</a:t>
            </a:r>
            <a:r>
              <a:rPr lang="en-US" sz="3600" b="1" dirty="0" smtClean="0">
                <a:ln>
                  <a:solidFill>
                    <a:srgbClr val="FFFF00">
                      <a:alpha val="80000"/>
                    </a:srgbClr>
                  </a:solidFill>
                </a:ln>
                <a:solidFill>
                  <a:schemeClr val="accent3">
                    <a:lumMod val="50000"/>
                  </a:schemeClr>
                </a:solidFill>
                <a:effectLst>
                  <a:glow rad="127000">
                    <a:schemeClr val="accent3">
                      <a:lumMod val="75000"/>
                    </a:schemeClr>
                  </a:glow>
                </a:effectLst>
              </a:rPr>
              <a:t> </a:t>
            </a:r>
            <a:r>
              <a:rPr lang="en-US" sz="2400" b="1" dirty="0" smtClean="0">
                <a:ln>
                  <a:solidFill>
                    <a:srgbClr val="FFFF00">
                      <a:alpha val="80000"/>
                    </a:srgbClr>
                  </a:solidFill>
                </a:ln>
                <a:solidFill>
                  <a:schemeClr val="accent3">
                    <a:lumMod val="50000"/>
                  </a:schemeClr>
                </a:solidFill>
                <a:effectLst>
                  <a:glow rad="127000">
                    <a:schemeClr val="accent3">
                      <a:lumMod val="75000"/>
                    </a:schemeClr>
                  </a:glow>
                </a:effectLst>
              </a:rPr>
              <a:t>is designed </a:t>
            </a:r>
            <a:r>
              <a:rPr lang="en-US" sz="2400" b="1" dirty="0">
                <a:ln>
                  <a:solidFill>
                    <a:srgbClr val="FFFF00">
                      <a:alpha val="80000"/>
                    </a:srgbClr>
                  </a:solidFill>
                </a:ln>
                <a:solidFill>
                  <a:schemeClr val="accent3">
                    <a:lumMod val="50000"/>
                  </a:schemeClr>
                </a:solidFill>
                <a:effectLst>
                  <a:glow rad="127000">
                    <a:schemeClr val="accent3">
                      <a:lumMod val="75000"/>
                    </a:schemeClr>
                  </a:glow>
                </a:effectLst>
              </a:rPr>
              <a:t>to train students in the organization, architecture, setup, maintenance, hardware and software aspects of local area </a:t>
            </a:r>
            <a:r>
              <a:rPr lang="en-US" sz="2400" b="1" dirty="0" smtClean="0">
                <a:ln>
                  <a:solidFill>
                    <a:srgbClr val="FFFF00">
                      <a:alpha val="80000"/>
                    </a:srgbClr>
                  </a:solidFill>
                </a:ln>
                <a:solidFill>
                  <a:schemeClr val="accent3">
                    <a:lumMod val="50000"/>
                  </a:schemeClr>
                </a:solidFill>
                <a:effectLst>
                  <a:glow rad="127000">
                    <a:schemeClr val="accent3">
                      <a:lumMod val="75000"/>
                    </a:schemeClr>
                  </a:glow>
                </a:effectLst>
              </a:rPr>
              <a:t>networks.</a:t>
            </a:r>
            <a:endParaRPr lang="en-US" sz="2400" b="1" dirty="0">
              <a:ln>
                <a:solidFill>
                  <a:srgbClr val="FFFF00">
                    <a:alpha val="80000"/>
                  </a:srgbClr>
                </a:solidFill>
              </a:ln>
              <a:solidFill>
                <a:schemeClr val="accent3">
                  <a:lumMod val="50000"/>
                </a:schemeClr>
              </a:solidFill>
              <a:effectLst>
                <a:glow rad="127000">
                  <a:schemeClr val="accent3">
                    <a:lumMod val="75000"/>
                  </a:schemeClr>
                </a:glow>
              </a:effectLst>
            </a:endParaRPr>
          </a:p>
        </p:txBody>
      </p:sp>
    </p:spTree>
    <p:extLst>
      <p:ext uri="{BB962C8B-B14F-4D97-AF65-F5344CB8AC3E}">
        <p14:creationId xmlns:p14="http://schemas.microsoft.com/office/powerpoint/2010/main" val="2238727512"/>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nodeType="clickEffect">
                                  <p:stCondLst>
                                    <p:cond delay="0"/>
                                  </p:stCondLst>
                                  <p:iterate type="lt">
                                    <p:tmPct val="10000"/>
                                  </p:iterate>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p:cTn id="7" dur="500" fill="hold"/>
                                        <p:tgtEl>
                                          <p:spTgt spid="5">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5">
                                            <p:txEl>
                                              <p:pRg st="0" end="0"/>
                                            </p:txEl>
                                          </p:spTgt>
                                        </p:tgtEl>
                                        <p:attrNameLst>
                                          <p:attrName>ppt_y</p:attrName>
                                        </p:attrNameLst>
                                      </p:cBhvr>
                                      <p:tavLst>
                                        <p:tav tm="0">
                                          <p:val>
                                            <p:strVal val="#ppt_y"/>
                                          </p:val>
                                        </p:tav>
                                        <p:tav tm="100000">
                                          <p:val>
                                            <p:strVal val="#ppt_y"/>
                                          </p:val>
                                        </p:tav>
                                      </p:tavLst>
                                    </p:anim>
                                    <p:anim calcmode="lin" valueType="num">
                                      <p:cBhvr>
                                        <p:cTn id="9" dur="500" fill="hold"/>
                                        <p:tgtEl>
                                          <p:spTgt spid="5">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5">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5">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9" fill="hold" nodeType="clickEffect">
                                  <p:stCondLst>
                                    <p:cond delay="0"/>
                                  </p:stCondLst>
                                  <p:childTnLst>
                                    <p:set>
                                      <p:cBhvr>
                                        <p:cTn id="15" dur="1" fill="hold">
                                          <p:stCondLst>
                                            <p:cond delay="0"/>
                                          </p:stCondLst>
                                        </p:cTn>
                                        <p:tgtEl>
                                          <p:spTgt spid="2"/>
                                        </p:tgtEl>
                                        <p:attrNameLst>
                                          <p:attrName>style.visibility</p:attrName>
                                        </p:attrNameLst>
                                      </p:cBhvr>
                                      <p:to>
                                        <p:strVal val="visible"/>
                                      </p:to>
                                    </p:set>
                                    <p:anim calcmode="lin" valueType="num">
                                      <p:cBhvr additive="base">
                                        <p:cTn id="16" dur="500" fill="hold"/>
                                        <p:tgtEl>
                                          <p:spTgt spid="2"/>
                                        </p:tgtEl>
                                        <p:attrNameLst>
                                          <p:attrName>ppt_x</p:attrName>
                                        </p:attrNameLst>
                                      </p:cBhvr>
                                      <p:tavLst>
                                        <p:tav tm="0">
                                          <p:val>
                                            <p:strVal val="0-#ppt_w/2"/>
                                          </p:val>
                                        </p:tav>
                                        <p:tav tm="100000">
                                          <p:val>
                                            <p:strVal val="#ppt_x"/>
                                          </p:val>
                                        </p:tav>
                                      </p:tavLst>
                                    </p:anim>
                                    <p:anim calcmode="lin" valueType="num">
                                      <p:cBhvr additive="base">
                                        <p:cTn id="17" dur="500" fill="hold"/>
                                        <p:tgtEl>
                                          <p:spTgt spid="2"/>
                                        </p:tgtEl>
                                        <p:attrNameLst>
                                          <p:attrName>ppt_y</p:attrName>
                                        </p:attrNameLst>
                                      </p:cBhvr>
                                      <p:tavLst>
                                        <p:tav tm="0">
                                          <p:val>
                                            <p:strVal val="0-#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53" presetClass="entr" presetSubtype="528"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 calcmode="lin" valueType="num">
                                      <p:cBhvr>
                                        <p:cTn id="22" dur="500" fill="hold"/>
                                        <p:tgtEl>
                                          <p:spTgt spid="3"/>
                                        </p:tgtEl>
                                        <p:attrNameLst>
                                          <p:attrName>ppt_w</p:attrName>
                                        </p:attrNameLst>
                                      </p:cBhvr>
                                      <p:tavLst>
                                        <p:tav tm="0">
                                          <p:val>
                                            <p:fltVal val="0"/>
                                          </p:val>
                                        </p:tav>
                                        <p:tav tm="100000">
                                          <p:val>
                                            <p:strVal val="#ppt_w"/>
                                          </p:val>
                                        </p:tav>
                                      </p:tavLst>
                                    </p:anim>
                                    <p:anim calcmode="lin" valueType="num">
                                      <p:cBhvr>
                                        <p:cTn id="23" dur="500" fill="hold"/>
                                        <p:tgtEl>
                                          <p:spTgt spid="3"/>
                                        </p:tgtEl>
                                        <p:attrNameLst>
                                          <p:attrName>ppt_h</p:attrName>
                                        </p:attrNameLst>
                                      </p:cBhvr>
                                      <p:tavLst>
                                        <p:tav tm="0">
                                          <p:val>
                                            <p:fltVal val="0"/>
                                          </p:val>
                                        </p:tav>
                                        <p:tav tm="100000">
                                          <p:val>
                                            <p:strVal val="#ppt_h"/>
                                          </p:val>
                                        </p:tav>
                                      </p:tavLst>
                                    </p:anim>
                                    <p:animEffect transition="in" filter="fade">
                                      <p:cBhvr>
                                        <p:cTn id="24" dur="500"/>
                                        <p:tgtEl>
                                          <p:spTgt spid="3"/>
                                        </p:tgtEl>
                                      </p:cBhvr>
                                    </p:animEffect>
                                    <p:anim calcmode="lin" valueType="num">
                                      <p:cBhvr>
                                        <p:cTn id="25" dur="500" fill="hold"/>
                                        <p:tgtEl>
                                          <p:spTgt spid="3"/>
                                        </p:tgtEl>
                                        <p:attrNameLst>
                                          <p:attrName>ppt_x</p:attrName>
                                        </p:attrNameLst>
                                      </p:cBhvr>
                                      <p:tavLst>
                                        <p:tav tm="0">
                                          <p:val>
                                            <p:fltVal val="0.5"/>
                                          </p:val>
                                        </p:tav>
                                        <p:tav tm="100000">
                                          <p:val>
                                            <p:strVal val="#ppt_x"/>
                                          </p:val>
                                        </p:tav>
                                      </p:tavLst>
                                    </p:anim>
                                    <p:anim calcmode="lin" valueType="num">
                                      <p:cBhvr>
                                        <p:cTn id="26" dur="500" fill="hold"/>
                                        <p:tgtEl>
                                          <p:spTgt spid="3"/>
                                        </p:tgtEl>
                                        <p:attrNameLst>
                                          <p:attrName>ppt_y</p:attrName>
                                        </p:attrNameLst>
                                      </p:cBhvr>
                                      <p:tavLst>
                                        <p:tav tm="0">
                                          <p:val>
                                            <p:fltVal val="0.5"/>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1" presetClass="entr" presetSubtype="1" fill="hold" grpId="0" nodeType="click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wheel(1)">
                                      <p:cBhvr>
                                        <p:cTn id="31"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gradFill flip="none" rotWithShape="1">
          <a:gsLst>
            <a:gs pos="59000">
              <a:srgbClr val="8A76A1"/>
            </a:gs>
            <a:gs pos="37000">
              <a:srgbClr val="002060"/>
            </a:gs>
            <a:gs pos="89000">
              <a:schemeClr val="bg2">
                <a:lumMod val="75000"/>
              </a:schemeClr>
            </a:gs>
            <a:gs pos="77000">
              <a:schemeClr val="bg2">
                <a:lumMod val="75000"/>
              </a:schemeClr>
            </a:gs>
            <a:gs pos="100000">
              <a:schemeClr val="accent4">
                <a:lumMod val="75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0600" y="553517"/>
            <a:ext cx="7013050" cy="3940557"/>
          </a:xfrm>
          <a:prstGeom prst="rect">
            <a:avLst/>
          </a:prstGeom>
          <a:scene3d>
            <a:camera prst="orthographicFront"/>
            <a:lightRig rig="threePt" dir="t"/>
          </a:scene3d>
          <a:sp3d extrusionH="76200" contourW="12700">
            <a:bevelB prst="angle"/>
            <a:extrusionClr>
              <a:schemeClr val="accent4">
                <a:lumMod val="75000"/>
              </a:schemeClr>
            </a:extrusionClr>
            <a:contourClr>
              <a:schemeClr val="accent4">
                <a:lumMod val="60000"/>
                <a:lumOff val="40000"/>
              </a:schemeClr>
            </a:contourClr>
          </a:sp3d>
        </p:spPr>
      </p:pic>
      <p:pic>
        <p:nvPicPr>
          <p:cNvPr id="3" name="Picture 2"/>
          <p:cNvPicPr>
            <a:picLocks noChangeAspect="1"/>
          </p:cNvPicPr>
          <p:nvPr/>
        </p:nvPicPr>
        <p:blipFill>
          <a:blip r:embed="rId4">
            <a:duotone>
              <a:schemeClr val="accent5">
                <a:shade val="45000"/>
                <a:satMod val="135000"/>
              </a:schemeClr>
              <a:prstClr val="white"/>
            </a:duotone>
            <a:extLst>
              <a:ext uri="{BEBA8EAE-BF5A-486C-A8C5-ECC9F3942E4B}">
                <a14:imgProps xmlns:a14="http://schemas.microsoft.com/office/drawing/2010/main">
                  <a14:imgLayer r:embed="rId5">
                    <a14:imgEffect>
                      <a14:sharpenSoften amount="85000"/>
                    </a14:imgEffect>
                  </a14:imgLayer>
                </a14:imgProps>
              </a:ext>
              <a:ext uri="{28A0092B-C50C-407E-A947-70E740481C1C}">
                <a14:useLocalDpi xmlns:a14="http://schemas.microsoft.com/office/drawing/2010/main" val="0"/>
              </a:ext>
            </a:extLst>
          </a:blip>
          <a:stretch>
            <a:fillRect/>
          </a:stretch>
        </p:blipFill>
        <p:spPr>
          <a:xfrm>
            <a:off x="4412725" y="4000500"/>
            <a:ext cx="4048125" cy="1219200"/>
          </a:xfrm>
          <a:prstGeom prst="rect">
            <a:avLst/>
          </a:prstGeom>
          <a:ln>
            <a:noFill/>
          </a:ln>
          <a:effectLst>
            <a:outerShdw blurRad="50800" dist="38100" dir="2700000" algn="tl" rotWithShape="0">
              <a:prstClr val="black">
                <a:alpha val="40000"/>
              </a:prstClr>
            </a:outerShdw>
            <a:reflection blurRad="6350" stA="50000" endA="300" endPos="55000" dir="5400000" sy="-100000" algn="bl" rotWithShape="0"/>
            <a:softEdge rad="12700"/>
          </a:effectLst>
          <a:scene3d>
            <a:camera prst="orthographicFront"/>
            <a:lightRig rig="freezing" dir="t"/>
          </a:scene3d>
          <a:sp3d prstMaterial="powder"/>
        </p:spPr>
      </p:pic>
      <p:sp>
        <p:nvSpPr>
          <p:cNvPr id="5" name="Rectangle 4"/>
          <p:cNvSpPr/>
          <p:nvPr/>
        </p:nvSpPr>
        <p:spPr>
          <a:xfrm>
            <a:off x="931064" y="228598"/>
            <a:ext cx="7589322" cy="584775"/>
          </a:xfrm>
          <a:prstGeom prst="rect">
            <a:avLst/>
          </a:prstGeom>
        </p:spPr>
        <p:txBody>
          <a:bodyPr wrap="none">
            <a:spAutoFit/>
          </a:bodyPr>
          <a:lstStyle/>
          <a:p>
            <a:r>
              <a:rPr lang="en-US" sz="3200" b="1" dirty="0">
                <a:ln>
                  <a:solidFill>
                    <a:schemeClr val="accent6">
                      <a:lumMod val="75000"/>
                    </a:schemeClr>
                  </a:solidFill>
                </a:ln>
                <a:solidFill>
                  <a:srgbClr val="7030A0"/>
                </a:solidFill>
                <a:effectLst>
                  <a:glow rad="127000">
                    <a:schemeClr val="accent5">
                      <a:lumMod val="75000"/>
                    </a:schemeClr>
                  </a:glow>
                </a:effectLst>
                <a:latin typeface="Franklin Gothic Demi" pitchFamily="34" charset="0"/>
              </a:rPr>
              <a:t>Sinusoidal and Transient Circuit Analysis </a:t>
            </a:r>
          </a:p>
        </p:txBody>
      </p:sp>
      <p:sp>
        <p:nvSpPr>
          <p:cNvPr id="6" name="Rectangle 5"/>
          <p:cNvSpPr/>
          <p:nvPr/>
        </p:nvSpPr>
        <p:spPr>
          <a:xfrm>
            <a:off x="3276600" y="3732937"/>
            <a:ext cx="5791200" cy="1754326"/>
          </a:xfrm>
          <a:prstGeom prst="rect">
            <a:avLst/>
          </a:prstGeom>
        </p:spPr>
        <p:txBody>
          <a:bodyPr wrap="square">
            <a:spAutoFit/>
          </a:bodyPr>
          <a:lstStyle/>
          <a:p>
            <a:r>
              <a:rPr lang="en-US" sz="4000" b="1" dirty="0" smtClean="0">
                <a:ln>
                  <a:solidFill>
                    <a:schemeClr val="tx1">
                      <a:lumMod val="85000"/>
                    </a:schemeClr>
                  </a:solidFill>
                </a:ln>
                <a:solidFill>
                  <a:srgbClr val="7030A0"/>
                </a:solidFill>
                <a:effectLst>
                  <a:glow rad="76200">
                    <a:schemeClr val="accent5">
                      <a:lumMod val="75000"/>
                    </a:schemeClr>
                  </a:glow>
                </a:effectLst>
                <a:latin typeface="Cooper Std Black" pitchFamily="18" charset="0"/>
              </a:rPr>
              <a:t>ET-140</a:t>
            </a:r>
            <a:r>
              <a:rPr lang="en-US" b="1" dirty="0" smtClean="0">
                <a:ln>
                  <a:solidFill>
                    <a:schemeClr val="tx1">
                      <a:lumMod val="85000"/>
                    </a:schemeClr>
                  </a:solidFill>
                </a:ln>
                <a:solidFill>
                  <a:srgbClr val="7030A0"/>
                </a:solidFill>
                <a:effectLst>
                  <a:glow rad="76200">
                    <a:schemeClr val="accent5">
                      <a:lumMod val="75000"/>
                    </a:schemeClr>
                  </a:glow>
                </a:effectLst>
                <a:latin typeface="Cooper Std Black" pitchFamily="18" charset="0"/>
              </a:rPr>
              <a:t> Students are introduced to Sinusoidal </a:t>
            </a:r>
            <a:r>
              <a:rPr lang="en-US" b="1" dirty="0">
                <a:ln>
                  <a:solidFill>
                    <a:schemeClr val="tx1">
                      <a:lumMod val="85000"/>
                    </a:schemeClr>
                  </a:solidFill>
                </a:ln>
                <a:solidFill>
                  <a:srgbClr val="7030A0"/>
                </a:solidFill>
                <a:effectLst>
                  <a:glow rad="76200">
                    <a:schemeClr val="accent5">
                      <a:lumMod val="75000"/>
                    </a:schemeClr>
                  </a:glow>
                </a:effectLst>
                <a:latin typeface="Cooper Std Black" pitchFamily="18" charset="0"/>
              </a:rPr>
              <a:t>waveforms; impedance, phasor quantities, AC meters; passive filters; </a:t>
            </a:r>
            <a:r>
              <a:rPr lang="en-US" b="1" dirty="0" smtClean="0">
                <a:ln>
                  <a:solidFill>
                    <a:schemeClr val="tx1">
                      <a:lumMod val="85000"/>
                    </a:schemeClr>
                  </a:solidFill>
                </a:ln>
                <a:solidFill>
                  <a:srgbClr val="7030A0"/>
                </a:solidFill>
                <a:effectLst>
                  <a:glow rad="76200">
                    <a:schemeClr val="accent5">
                      <a:lumMod val="75000"/>
                    </a:schemeClr>
                  </a:glow>
                </a:effectLst>
                <a:latin typeface="Cooper Std Black" pitchFamily="18" charset="0"/>
              </a:rPr>
              <a:t>initial </a:t>
            </a:r>
            <a:r>
              <a:rPr lang="en-US" b="1" dirty="0">
                <a:ln>
                  <a:solidFill>
                    <a:schemeClr val="tx1">
                      <a:lumMod val="85000"/>
                    </a:schemeClr>
                  </a:solidFill>
                </a:ln>
                <a:solidFill>
                  <a:srgbClr val="7030A0"/>
                </a:solidFill>
                <a:effectLst>
                  <a:glow rad="76200">
                    <a:schemeClr val="accent5">
                      <a:lumMod val="75000"/>
                    </a:schemeClr>
                  </a:glow>
                </a:effectLst>
                <a:latin typeface="Cooper Std Black" pitchFamily="18" charset="0"/>
              </a:rPr>
              <a:t>conditions, transients in RC and RL circuits. </a:t>
            </a:r>
            <a:endParaRPr lang="en-US" b="1" dirty="0" smtClean="0">
              <a:ln>
                <a:solidFill>
                  <a:schemeClr val="tx1">
                    <a:lumMod val="85000"/>
                  </a:schemeClr>
                </a:solidFill>
              </a:ln>
              <a:solidFill>
                <a:srgbClr val="7030A0"/>
              </a:solidFill>
              <a:effectLst>
                <a:glow rad="76200">
                  <a:schemeClr val="accent5">
                    <a:lumMod val="75000"/>
                  </a:schemeClr>
                </a:glow>
              </a:effectLst>
              <a:latin typeface="Cooper Std Black" pitchFamily="18" charset="0"/>
            </a:endParaRPr>
          </a:p>
          <a:p>
            <a:r>
              <a:rPr lang="en-US" b="1" i="1" dirty="0" smtClean="0">
                <a:ln>
                  <a:solidFill>
                    <a:schemeClr val="tx1">
                      <a:lumMod val="85000"/>
                    </a:schemeClr>
                  </a:solidFill>
                </a:ln>
                <a:solidFill>
                  <a:srgbClr val="7030A0"/>
                </a:solidFill>
                <a:effectLst>
                  <a:glow rad="76200">
                    <a:schemeClr val="accent5">
                      <a:lumMod val="75000"/>
                    </a:schemeClr>
                  </a:glow>
                </a:effectLst>
                <a:latin typeface="Cooper Std Black" pitchFamily="18" charset="0"/>
              </a:rPr>
              <a:t>Laboratory </a:t>
            </a:r>
            <a:r>
              <a:rPr lang="en-US" b="1" i="1" dirty="0">
                <a:ln>
                  <a:solidFill>
                    <a:schemeClr val="tx1">
                      <a:lumMod val="85000"/>
                    </a:schemeClr>
                  </a:solidFill>
                </a:ln>
                <a:solidFill>
                  <a:srgbClr val="7030A0"/>
                </a:solidFill>
                <a:effectLst>
                  <a:glow rad="76200">
                    <a:schemeClr val="accent5">
                      <a:lumMod val="75000"/>
                    </a:schemeClr>
                  </a:glow>
                </a:effectLst>
                <a:latin typeface="Cooper Std Black" pitchFamily="18" charset="0"/>
              </a:rPr>
              <a:t>hours complement class work</a:t>
            </a:r>
          </a:p>
        </p:txBody>
      </p:sp>
    </p:spTree>
    <p:extLst>
      <p:ext uri="{BB962C8B-B14F-4D97-AF65-F5344CB8AC3E}">
        <p14:creationId xmlns:p14="http://schemas.microsoft.com/office/powerpoint/2010/main" val="1384945823"/>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Scale>
                                      <p:cBhvr>
                                        <p:cTn id="7" dur="1000" decel="50000" fill="hold">
                                          <p:stCondLst>
                                            <p:cond delay="0"/>
                                          </p:stCondLst>
                                        </p:cTn>
                                        <p:tgtEl>
                                          <p:spTgt spid="5"/>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5"/>
                                        </p:tgtEl>
                                        <p:attrNameLst>
                                          <p:attrName>ppt_x</p:attrName>
                                          <p:attrName>ppt_y</p:attrName>
                                        </p:attrNameLst>
                                      </p:cBhvr>
                                    </p:animMotion>
                                    <p:animEffect transition="in" filter="fade">
                                      <p:cBhvr>
                                        <p:cTn id="9" dur="10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250"/>
                                  </p:stCondLst>
                                  <p:childTnLst>
                                    <p:set>
                                      <p:cBhvr>
                                        <p:cTn id="13" dur="1" fill="hold">
                                          <p:stCondLst>
                                            <p:cond delay="0"/>
                                          </p:stCondLst>
                                        </p:cTn>
                                        <p:tgtEl>
                                          <p:spTgt spid="2"/>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4" presetClass="exit" presetSubtype="10" fill="hold" nodeType="clickEffect">
                                  <p:stCondLst>
                                    <p:cond delay="0"/>
                                  </p:stCondLst>
                                  <p:childTnLst>
                                    <p:animEffect transition="out" filter="randombar(horizontal)">
                                      <p:cBhvr>
                                        <p:cTn id="17" dur="500"/>
                                        <p:tgtEl>
                                          <p:spTgt spid="3"/>
                                        </p:tgtEl>
                                      </p:cBhvr>
                                    </p:animEffect>
                                    <p:set>
                                      <p:cBhvr>
                                        <p:cTn id="18" dur="1" fill="hold">
                                          <p:stCondLst>
                                            <p:cond delay="499"/>
                                          </p:stCondLst>
                                        </p:cTn>
                                        <p:tgtEl>
                                          <p:spTgt spid="3"/>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4" presetClass="entr" presetSubtype="1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randombar(horizontal)">
                                      <p:cBhvr>
                                        <p:cTn id="2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rgbClr val="7030A0"/>
            </a:gs>
            <a:gs pos="89000">
              <a:schemeClr val="accent4">
                <a:lumMod val="75000"/>
              </a:schemeClr>
            </a:gs>
            <a:gs pos="72000">
              <a:schemeClr val="accent4">
                <a:lumMod val="50000"/>
              </a:schemeClr>
            </a:gs>
            <a:gs pos="46000">
              <a:srgbClr val="FFFF00"/>
            </a:gs>
            <a:gs pos="100000">
              <a:srgbClr val="7030A0"/>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a:blip r:embed="rId2" cstate="print">
            <a:extLst>
              <a:ext uri="{BEBA8EAE-BF5A-486C-A8C5-ECC9F3942E4B}">
                <a14:imgProps xmlns:a14="http://schemas.microsoft.com/office/drawing/2010/main">
                  <a14:imgLayer r:embed="rId3">
                    <a14:imgEffect>
                      <a14:backgroundRemoval t="9943" b="100000" l="9995" r="97001">
                        <a14:foregroundMark x1="34666" y1="43007" x2="34666" y2="43007"/>
                        <a14:foregroundMark x1="25761" y1="46403" x2="25761" y2="46403"/>
                        <a14:foregroundMark x1="24761" y1="46241" x2="24761" y2="46241"/>
                        <a14:foregroundMark x1="71149" y1="38965" x2="71149" y2="38965"/>
                        <a14:foregroundMark x1="64153" y1="47373" x2="64153" y2="47373"/>
                        <a14:foregroundMark x1="69241" y1="38965" x2="69241" y2="38965"/>
                        <a14:foregroundMark x1="76465" y1="34600" x2="76465" y2="34600"/>
                        <a14:foregroundMark x1="76965" y1="32255" x2="76965" y2="32255"/>
                        <a14:foregroundMark x1="76965" y1="36702" x2="76965" y2="36702"/>
                        <a14:backgroundMark x1="21081" y1="50040" x2="21081" y2="50040"/>
                        <a14:backgroundMark x1="14357" y1="59822" x2="14357" y2="59822"/>
                        <a14:backgroundMark x1="19400" y1="63298" x2="19400" y2="63298"/>
                        <a14:backgroundMark x1="68514" y1="91431" x2="68514" y2="91431"/>
                        <a14:backgroundMark x1="83371" y1="97171" x2="83371" y2="97171"/>
                        <a14:backgroundMark x1="84643" y1="44705" x2="84643" y2="44705"/>
                        <a14:backgroundMark x1="76011" y1="43007" x2="76011" y2="43007"/>
                        <a14:backgroundMark x1="79964" y1="44139" x2="79964" y2="44139"/>
                        <a14:backgroundMark x1="70650" y1="93694" x2="70650" y2="93694"/>
                        <a14:backgroundMark x1="42435" y1="37348" x2="42435" y2="37348"/>
                        <a14:backgroundMark x1="44343" y1="35893" x2="44343" y2="35893"/>
                        <a14:backgroundMark x1="49568" y1="36621" x2="49568" y2="36621"/>
                        <a14:backgroundMark x1="29861" y1="71194" x2="29861" y2="71194"/>
                        <a14:backgroundMark x1="55060" y1="85522" x2="55060" y2="85522"/>
                        <a14:backgroundMark x1="47917" y1="82388" x2="47917" y2="82388"/>
                        <a14:backgroundMark x1="59821" y1="90149" x2="59821" y2="90149"/>
                      </a14:backgroundRemoval>
                    </a14:imgEffect>
                  </a14:imgLayer>
                </a14:imgProps>
              </a:ext>
              <a:ext uri="{28A0092B-C50C-407E-A947-70E740481C1C}">
                <a14:useLocalDpi xmlns:a14="http://schemas.microsoft.com/office/drawing/2010/main" val="0"/>
              </a:ext>
            </a:extLst>
          </a:blip>
          <a:stretch>
            <a:fillRect/>
          </a:stretch>
        </p:blipFill>
        <p:spPr>
          <a:xfrm flipH="1">
            <a:off x="4245734" y="-266700"/>
            <a:ext cx="4876800" cy="2618100"/>
          </a:xfrm>
          <a:prstGeom prst="rect">
            <a:avLst/>
          </a:prstGeom>
          <a:ln>
            <a:noFill/>
          </a:ln>
          <a:effectLst>
            <a:outerShdw blurRad="190500" algn="tl" rotWithShape="0">
              <a:srgbClr val="000000">
                <a:alpha val="70000"/>
              </a:srgbClr>
            </a:outerShdw>
          </a:effectLst>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1000" y="544443"/>
            <a:ext cx="5529933" cy="3766315"/>
          </a:xfrm>
          <a:prstGeom prst="rect">
            <a:avLst/>
          </a:prstGeom>
          <a:scene3d>
            <a:camera prst="perspectiveContrastingRightFacing"/>
            <a:lightRig rig="threePt" dir="t"/>
          </a:scene3d>
          <a:sp3d>
            <a:bevelT prst="angle"/>
          </a:sp3d>
        </p:spPr>
      </p:pic>
      <p:pic>
        <p:nvPicPr>
          <p:cNvPr id="10" name="Picture 9"/>
          <p:cNvPicPr>
            <a:picLocks noChangeAspect="1"/>
          </p:cNvPicPr>
          <p:nvPr/>
        </p:nvPicPr>
        <p:blipFill>
          <a:blip r:embed="rId5" cstate="print">
            <a:extLst>
              <a:ext uri="{BEBA8EAE-BF5A-486C-A8C5-ECC9F3942E4B}">
                <a14:imgProps xmlns:a14="http://schemas.microsoft.com/office/drawing/2010/main">
                  <a14:imgLayer r:embed="rId6">
                    <a14:imgEffect>
                      <a14:backgroundRemoval t="9863" b="100000" l="9950" r="99955">
                        <a14:foregroundMark x1="55024" y1="57074" x2="55024" y2="57074"/>
                        <a14:foregroundMark x1="58660" y1="90997" x2="58660" y2="90997"/>
                        <a14:backgroundMark x1="32758" y1="35974" x2="32758" y2="35974"/>
                        <a14:backgroundMark x1="26215" y1="39693" x2="26215" y2="39693"/>
                      </a14:backgroundRemoval>
                    </a14:imgEffect>
                  </a14:imgLayer>
                </a14:imgProps>
              </a:ext>
              <a:ext uri="{28A0092B-C50C-407E-A947-70E740481C1C}">
                <a14:useLocalDpi xmlns:a14="http://schemas.microsoft.com/office/drawing/2010/main" val="0"/>
              </a:ext>
            </a:extLst>
          </a:blip>
          <a:stretch>
            <a:fillRect/>
          </a:stretch>
        </p:blipFill>
        <p:spPr>
          <a:xfrm rot="20777873">
            <a:off x="4835461" y="1172722"/>
            <a:ext cx="4343400" cy="2585476"/>
          </a:xfrm>
          <a:prstGeom prst="rect">
            <a:avLst/>
          </a:prstGeom>
          <a:ln>
            <a:noFill/>
          </a:ln>
          <a:effectLst>
            <a:outerShdw blurRad="190500" algn="tl" rotWithShape="0">
              <a:srgbClr val="000000">
                <a:alpha val="70000"/>
              </a:srgbClr>
            </a:outerShdw>
          </a:effectLst>
        </p:spPr>
      </p:pic>
      <p:pic>
        <p:nvPicPr>
          <p:cNvPr id="8" name="Picture 7"/>
          <p:cNvPicPr>
            <a:picLocks noChangeAspect="1"/>
          </p:cNvPicPr>
          <p:nvPr/>
        </p:nvPicPr>
        <p:blipFill>
          <a:blip r:embed="rId7" cstate="print">
            <a:extLst>
              <a:ext uri="{BEBA8EAE-BF5A-486C-A8C5-ECC9F3942E4B}">
                <a14:imgProps xmlns:a14="http://schemas.microsoft.com/office/drawing/2010/main">
                  <a14:imgLayer r:embed="rId8">
                    <a14:imgEffect>
                      <a14:backgroundRemoval t="0" b="100000" l="3090" r="99455">
                        <a14:foregroundMark x1="36075" y1="25384" x2="36075" y2="25384"/>
                        <a14:foregroundMark x1="14312" y1="30558" x2="14312" y2="30558"/>
                        <a14:foregroundMark x1="48205" y1="20614" x2="48205" y2="20614"/>
                        <a14:foregroundMark x1="72149" y1="35004" x2="72149" y2="35004"/>
                        <a14:foregroundMark x1="80509" y1="37753" x2="80509" y2="37753"/>
                        <a14:foregroundMark x1="28532" y1="18674" x2="28532" y2="18674"/>
                        <a14:foregroundMark x1="32303" y1="18674" x2="32303" y2="18674"/>
                        <a14:foregroundMark x1="29805" y1="18432" x2="29805" y2="18432"/>
                        <a14:foregroundMark x1="31031" y1="18189" x2="31031" y2="18189"/>
                        <a14:foregroundMark x1="77192" y1="36540" x2="77192" y2="36540"/>
                        <a14:foregroundMark x1="86915" y1="44220" x2="86915" y2="44220"/>
                        <a14:foregroundMark x1="88187" y1="51172" x2="88187" y2="51172"/>
                        <a14:foregroundMark x1="32985" y1="18432" x2="32985" y2="18432"/>
                        <a14:backgroundMark x1="97955" y1="52708" x2="97955" y2="52708"/>
                        <a14:backgroundMark x1="93594" y1="91512" x2="93594" y2="91512"/>
                        <a14:backgroundMark x1="96320" y1="71787" x2="96320" y2="71787"/>
                        <a14:backgroundMark x1="24898" y1="69038" x2="24898" y2="69038"/>
                        <a14:backgroundMark x1="40391" y1="79386" x2="40391" y2="79386"/>
                        <a14:backgroundMark x1="65743" y1="96281" x2="65743" y2="96281"/>
                        <a14:backgroundMark x1="96002" y1="93048" x2="96002" y2="93048"/>
                        <a14:backgroundMark x1="10995" y1="59337" x2="10995" y2="59337"/>
                        <a14:backgroundMark x1="7905" y1="57559" x2="7905" y2="57559"/>
                        <a14:backgroundMark x1="15856" y1="62813" x2="15856" y2="62813"/>
                        <a14:backgroundMark x1="32712" y1="73727" x2="32712" y2="73727"/>
                        <a14:backgroundMark x1="61154" y1="92320" x2="61154" y2="92320"/>
                        <a14:backgroundMark x1="47887" y1="82862" x2="47887" y2="82862"/>
                        <a14:backgroundMark x1="42890" y1="81649" x2="42890" y2="81649"/>
                        <a14:backgroundMark x1="45252" y1="83913" x2="45252" y2="83913"/>
                        <a14:backgroundMark x1="52385" y1="88116" x2="52385" y2="88116"/>
                        <a14:backgroundMark x1="58519" y1="91108" x2="58519" y2="91108"/>
                        <a14:backgroundMark x1="63380" y1="94826" x2="63380" y2="94826"/>
                        <a14:backgroundMark x1="70468" y1="98302" x2="70468" y2="98302"/>
                        <a14:backgroundMark x1="67151" y1="96039" x2="67151" y2="96039"/>
                        <a14:backgroundMark x1="96274" y1="86580" x2="96274" y2="86580"/>
                        <a14:backgroundMark x1="95729" y1="52142" x2="95729" y2="52142"/>
                        <a14:backgroundMark x1="94866" y1="63056" x2="94866" y2="63056"/>
                        <a14:backgroundMark x1="94457" y1="87389" x2="94457" y2="87389"/>
                        <a14:backgroundMark x1="91958" y1="98545" x2="91958" y2="98545"/>
                        <a14:backgroundMark x1="97955" y1="41956" x2="97955" y2="41956"/>
                        <a14:backgroundMark x1="96002" y1="44947" x2="96002" y2="44947"/>
                        <a14:backgroundMark x1="97819" y1="49394" x2="97819" y2="49394"/>
                        <a14:backgroundMark x1="98910" y1="51657" x2="98910" y2="51657"/>
                        <a14:backgroundMark x1="73421" y1="99030" x2="73421" y2="99030"/>
                        <a14:backgroundMark x1="18764" y1="16411" x2="18764" y2="16411"/>
                        <a14:backgroundMark x1="37574" y1="11722" x2="37574" y2="11722"/>
                        <a14:backgroundMark x1="52249" y1="13177" x2="52249" y2="13177"/>
                        <a14:backgroundMark x1="77056" y1="24091" x2="77056" y2="24091"/>
                        <a14:backgroundMark x1="66015" y1="13177" x2="66015" y2="13177"/>
                        <a14:backgroundMark x1="71876" y1="5497" x2="71876" y2="5497"/>
                        <a14:backgroundMark x1="76056" y1="10428" x2="76056" y2="10428"/>
                        <a14:backgroundMark x1="38710" y1="7033" x2="38710" y2="7033"/>
                        <a14:backgroundMark x1="54021" y1="26839" x2="54021" y2="26839"/>
                        <a14:backgroundMark x1="58065" y1="25869" x2="58065" y2="25869"/>
                        <a14:backgroundMark x1="58791" y1="10994" x2="58791" y2="10994"/>
                        <a14:backgroundMark x1="67560" y1="6225" x2="67560" y2="6225"/>
                        <a14:backgroundMark x1="22535" y1="7518" x2="22126" y2="7761"/>
                        <a14:backgroundMark x1="17537" y1="4527" x2="17537" y2="4527"/>
                        <a14:backgroundMark x1="17674" y1="8973" x2="17265" y2="8973"/>
                        <a14:backgroundMark x1="16265" y1="3234" x2="16265" y2="3234"/>
                        <a14:backgroundMark x1="31895" y1="7518" x2="31895" y2="7518"/>
                        <a14:backgroundMark x1="39255" y1="16896" x2="39255" y2="16896"/>
                        <a14:backgroundMark x1="55429" y1="21099" x2="55429" y2="21099"/>
                        <a14:backgroundMark x1="48614" y1="14713" x2="48614" y2="14713"/>
                        <a14:backgroundMark x1="46252" y1="5012" x2="46252" y2="5012"/>
                        <a14:backgroundMark x1="44025" y1="10186" x2="44025" y2="10186"/>
                        <a14:backgroundMark x1="44707" y1="15683" x2="44707" y2="15683"/>
                        <a14:backgroundMark x1="40800" y1="16896" x2="40800" y2="16896"/>
                        <a14:backgroundMark x1="60154" y1="15683" x2="60154" y2="15683"/>
                        <a14:backgroundMark x1="70786" y1="22878" x2="70786" y2="22878"/>
                        <a14:backgroundMark x1="71604" y1="22635" x2="71604" y2="22635"/>
                        <a14:backgroundMark x1="73694" y1="14470" x2="73830" y2="11479"/>
                        <a14:backgroundMark x1="73830" y1="11237" x2="72558" y2="10752"/>
                        <a14:backgroundMark x1="56701" y1="5255" x2="51795" y2="5255"/>
                        <a14:backgroundMark x1="48069" y1="4285" x2="48069" y2="4285"/>
                        <a14:backgroundMark x1="47887" y1="4285" x2="47342" y2="6467"/>
                        <a14:backgroundMark x1="67969" y1="28537" x2="67969" y2="28537"/>
                        <a14:backgroundMark x1="63925" y1="27567" x2="63925" y2="27567"/>
                        <a14:backgroundMark x1="20173" y1="22878" x2="20173" y2="22878"/>
                        <a14:backgroundMark x1="18900" y1="24818" x2="18900" y2="24818"/>
                        <a14:backgroundMark x1="21172" y1="24091" x2="21172" y2="24091"/>
                        <a14:backgroundMark x1="21308" y1="66774" x2="21308" y2="66774"/>
                        <a14:backgroundMark x1="29078" y1="71948" x2="29078" y2="71948"/>
                        <a14:backgroundMark x1="10223" y1="33791" x2="10223" y2="33791"/>
                        <a14:backgroundMark x1="9950" y1="53840" x2="9950" y2="53840"/>
                      </a14:backgroundRemoval>
                    </a14:imgEffect>
                  </a14:imgLayer>
                </a14:imgProps>
              </a:ext>
              <a:ext uri="{28A0092B-C50C-407E-A947-70E740481C1C}">
                <a14:useLocalDpi xmlns:a14="http://schemas.microsoft.com/office/drawing/2010/main" val="0"/>
              </a:ext>
            </a:extLst>
          </a:blip>
          <a:stretch>
            <a:fillRect/>
          </a:stretch>
        </p:blipFill>
        <p:spPr>
          <a:xfrm>
            <a:off x="4017134" y="2717883"/>
            <a:ext cx="5334000" cy="2997117"/>
          </a:xfrm>
          <a:prstGeom prst="rect">
            <a:avLst/>
          </a:prstGeom>
          <a:ln>
            <a:noFill/>
          </a:ln>
          <a:effectLst>
            <a:outerShdw blurRad="190500" algn="tl" rotWithShape="0">
              <a:srgbClr val="000000">
                <a:alpha val="70000"/>
              </a:srgbClr>
            </a:outerShdw>
          </a:effectLst>
        </p:spPr>
      </p:pic>
      <p:sp>
        <p:nvSpPr>
          <p:cNvPr id="6" name="TextBox 5"/>
          <p:cNvSpPr txBox="1"/>
          <p:nvPr/>
        </p:nvSpPr>
        <p:spPr>
          <a:xfrm>
            <a:off x="50322" y="16014"/>
            <a:ext cx="7308411" cy="707886"/>
          </a:xfrm>
          <a:prstGeom prst="rect">
            <a:avLst/>
          </a:prstGeom>
          <a:noFill/>
        </p:spPr>
        <p:txBody>
          <a:bodyPr wrap="none" rtlCol="0">
            <a:spAutoFit/>
          </a:bodyPr>
          <a:lstStyle/>
          <a:p>
            <a:r>
              <a:rPr lang="en-US" sz="4000" b="1" dirty="0" smtClean="0">
                <a:ln>
                  <a:solidFill>
                    <a:schemeClr val="accent4">
                      <a:lumMod val="50000"/>
                    </a:schemeClr>
                  </a:solidFill>
                </a:ln>
                <a:solidFill>
                  <a:srgbClr val="FFFF00"/>
                </a:solidFill>
                <a:effectLst>
                  <a:glow rad="88900">
                    <a:srgbClr val="7030A0"/>
                  </a:glow>
                </a:effectLst>
                <a:latin typeface="Agency FB" pitchFamily="34" charset="0"/>
              </a:rPr>
              <a:t>Computer-Aided Design Drafting  (CADD)</a:t>
            </a:r>
            <a:endParaRPr lang="en-US" sz="4000" b="1" dirty="0">
              <a:ln>
                <a:solidFill>
                  <a:schemeClr val="accent4">
                    <a:lumMod val="50000"/>
                  </a:schemeClr>
                </a:solidFill>
              </a:ln>
              <a:solidFill>
                <a:srgbClr val="FFFF00"/>
              </a:solidFill>
              <a:effectLst>
                <a:glow rad="88900">
                  <a:srgbClr val="7030A0"/>
                </a:glow>
              </a:effectLst>
              <a:latin typeface="Agency FB" pitchFamily="34" charset="0"/>
            </a:endParaRPr>
          </a:p>
        </p:txBody>
      </p:sp>
      <p:sp>
        <p:nvSpPr>
          <p:cNvPr id="7" name="TextBox 6"/>
          <p:cNvSpPr txBox="1"/>
          <p:nvPr/>
        </p:nvSpPr>
        <p:spPr>
          <a:xfrm>
            <a:off x="91674" y="4000500"/>
            <a:ext cx="7569679" cy="1508105"/>
          </a:xfrm>
          <a:prstGeom prst="rect">
            <a:avLst/>
          </a:prstGeom>
          <a:noFill/>
        </p:spPr>
        <p:txBody>
          <a:bodyPr wrap="square" rtlCol="0">
            <a:spAutoFit/>
          </a:bodyPr>
          <a:lstStyle/>
          <a:p>
            <a:r>
              <a:rPr lang="en-US" sz="3600" b="1" dirty="0" smtClean="0">
                <a:ln>
                  <a:solidFill>
                    <a:srgbClr val="7030A0"/>
                  </a:solidFill>
                </a:ln>
                <a:solidFill>
                  <a:srgbClr val="FFFF00"/>
                </a:solidFill>
                <a:effectLst>
                  <a:glow rad="63500">
                    <a:srgbClr val="7030A0"/>
                  </a:glow>
                </a:effectLst>
                <a:latin typeface="Agency FB" pitchFamily="34" charset="0"/>
              </a:rPr>
              <a:t>MT-488</a:t>
            </a:r>
            <a:r>
              <a:rPr lang="en-US" sz="2000" b="1" dirty="0" smtClean="0">
                <a:ln>
                  <a:solidFill>
                    <a:srgbClr val="7030A0"/>
                  </a:solidFill>
                </a:ln>
                <a:solidFill>
                  <a:srgbClr val="FFFF00"/>
                </a:solidFill>
                <a:effectLst>
                  <a:glow rad="63500">
                    <a:schemeClr val="accent4">
                      <a:lumMod val="50000"/>
                    </a:schemeClr>
                  </a:glow>
                </a:effectLst>
                <a:latin typeface="Agency FB" pitchFamily="34" charset="0"/>
              </a:rPr>
              <a:t>  </a:t>
            </a:r>
            <a:r>
              <a:rPr lang="en-US" sz="2800" b="1" dirty="0" smtClean="0">
                <a:ln>
                  <a:solidFill>
                    <a:srgbClr val="7030A0"/>
                  </a:solidFill>
                </a:ln>
                <a:solidFill>
                  <a:srgbClr val="FFFF00"/>
                </a:solidFill>
                <a:effectLst>
                  <a:glow rad="63500">
                    <a:srgbClr val="7030A0"/>
                  </a:glow>
                </a:effectLst>
                <a:latin typeface="Agency FB" pitchFamily="34" charset="0"/>
              </a:rPr>
              <a:t>Introduces students </a:t>
            </a:r>
            <a:r>
              <a:rPr lang="en-US" sz="2800" b="1" dirty="0">
                <a:ln>
                  <a:solidFill>
                    <a:srgbClr val="7030A0"/>
                  </a:solidFill>
                </a:ln>
                <a:solidFill>
                  <a:srgbClr val="FFFF00"/>
                </a:solidFill>
                <a:effectLst>
                  <a:glow rad="63500">
                    <a:srgbClr val="7030A0"/>
                  </a:glow>
                </a:effectLst>
                <a:latin typeface="Agency FB" pitchFamily="34" charset="0"/>
              </a:rPr>
              <a:t>to the use of </a:t>
            </a:r>
            <a:r>
              <a:rPr lang="en-US" sz="2800" b="1" dirty="0" smtClean="0">
                <a:ln>
                  <a:solidFill>
                    <a:srgbClr val="7030A0"/>
                  </a:solidFill>
                </a:ln>
                <a:solidFill>
                  <a:srgbClr val="FFFF00"/>
                </a:solidFill>
                <a:effectLst>
                  <a:glow rad="63500">
                    <a:srgbClr val="7030A0"/>
                  </a:glow>
                </a:effectLst>
                <a:latin typeface="Agency FB" pitchFamily="34" charset="0"/>
              </a:rPr>
              <a:t>computer hardware and software for </a:t>
            </a:r>
            <a:r>
              <a:rPr lang="en-US" sz="2800" b="1" dirty="0">
                <a:ln>
                  <a:solidFill>
                    <a:srgbClr val="7030A0"/>
                  </a:solidFill>
                </a:ln>
                <a:solidFill>
                  <a:srgbClr val="FFFF00"/>
                </a:solidFill>
                <a:effectLst>
                  <a:glow rad="63500">
                    <a:srgbClr val="7030A0"/>
                  </a:glow>
                </a:effectLst>
                <a:latin typeface="Agency FB" pitchFamily="34" charset="0"/>
              </a:rPr>
              <a:t>design </a:t>
            </a:r>
            <a:r>
              <a:rPr lang="en-US" sz="2800" b="1" dirty="0" smtClean="0">
                <a:ln>
                  <a:solidFill>
                    <a:srgbClr val="7030A0"/>
                  </a:solidFill>
                </a:ln>
                <a:solidFill>
                  <a:srgbClr val="FFFF00"/>
                </a:solidFill>
                <a:effectLst>
                  <a:glow rad="63500">
                    <a:srgbClr val="7030A0"/>
                  </a:glow>
                </a:effectLst>
                <a:latin typeface="Agency FB" pitchFamily="34" charset="0"/>
              </a:rPr>
              <a:t>drafting. </a:t>
            </a:r>
          </a:p>
          <a:p>
            <a:r>
              <a:rPr lang="en-US" sz="2800" b="1" dirty="0" smtClean="0">
                <a:ln>
                  <a:solidFill>
                    <a:srgbClr val="7030A0"/>
                  </a:solidFill>
                </a:ln>
                <a:solidFill>
                  <a:srgbClr val="FFFF00"/>
                </a:solidFill>
                <a:effectLst>
                  <a:glow rad="63500">
                    <a:srgbClr val="7030A0"/>
                  </a:glow>
                </a:effectLst>
                <a:latin typeface="Brush Script Std" pitchFamily="66" charset="0"/>
              </a:rPr>
              <a:t>Students generate working drawings </a:t>
            </a:r>
          </a:p>
        </p:txBody>
      </p:sp>
    </p:spTree>
    <p:extLst>
      <p:ext uri="{BB962C8B-B14F-4D97-AF65-F5344CB8AC3E}">
        <p14:creationId xmlns:p14="http://schemas.microsoft.com/office/powerpoint/2010/main" val="2637218277"/>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1000" fill="hold"/>
                                        <p:tgtEl>
                                          <p:spTgt spid="5"/>
                                        </p:tgtEl>
                                        <p:attrNameLst>
                                          <p:attrName>ppt_x</p:attrName>
                                        </p:attrNameLst>
                                      </p:cBhvr>
                                      <p:tavLst>
                                        <p:tav tm="0">
                                          <p:val>
                                            <p:strVal val="0-#ppt_w/2"/>
                                          </p:val>
                                        </p:tav>
                                        <p:tav tm="100000">
                                          <p:val>
                                            <p:strVal val="#ppt_x"/>
                                          </p:val>
                                        </p:tav>
                                      </p:tavLst>
                                    </p:anim>
                                    <p:anim calcmode="lin" valueType="num">
                                      <p:cBhvr additive="base">
                                        <p:cTn id="13" dur="1000" fill="hold"/>
                                        <p:tgtEl>
                                          <p:spTgt spid="5"/>
                                        </p:tgtEl>
                                        <p:attrNameLst>
                                          <p:attrName>ppt_y</p:attrName>
                                        </p:attrNameLst>
                                      </p:cBhvr>
                                      <p:tavLst>
                                        <p:tav tm="0">
                                          <p:val>
                                            <p:strVal val="#ppt_y"/>
                                          </p:val>
                                        </p:tav>
                                        <p:tav tm="100000">
                                          <p:val>
                                            <p:strVal val="#ppt_y"/>
                                          </p:val>
                                        </p:tav>
                                      </p:tavLst>
                                    </p:anim>
                                  </p:childTnLst>
                                </p:cTn>
                              </p:par>
                            </p:childTnLst>
                          </p:cTn>
                        </p:par>
                        <p:par>
                          <p:cTn id="14" fill="hold">
                            <p:stCondLst>
                              <p:cond delay="1500"/>
                            </p:stCondLst>
                            <p:childTnLst>
                              <p:par>
                                <p:cTn id="15" presetID="26" presetClass="entr" presetSubtype="0" fill="hold" nodeType="after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down)">
                                      <p:cBhvr>
                                        <p:cTn id="17" dur="580">
                                          <p:stCondLst>
                                            <p:cond delay="0"/>
                                          </p:stCondLst>
                                        </p:cTn>
                                        <p:tgtEl>
                                          <p:spTgt spid="9"/>
                                        </p:tgtEl>
                                      </p:cBhvr>
                                    </p:animEffect>
                                    <p:anim calcmode="lin" valueType="num">
                                      <p:cBhvr>
                                        <p:cTn id="18" dur="1822" tmFilter="0,0; 0.14,0.36; 0.43,0.73; 0.71,0.91; 1.0,1.0">
                                          <p:stCondLst>
                                            <p:cond delay="0"/>
                                          </p:stCondLst>
                                        </p:cTn>
                                        <p:tgtEl>
                                          <p:spTgt spid="9"/>
                                        </p:tgtEl>
                                        <p:attrNameLst>
                                          <p:attrName>ppt_x</p:attrName>
                                        </p:attrNameLst>
                                      </p:cBhvr>
                                      <p:tavLst>
                                        <p:tav tm="0">
                                          <p:val>
                                            <p:strVal val="#ppt_x-0.25"/>
                                          </p:val>
                                        </p:tav>
                                        <p:tav tm="100000">
                                          <p:val>
                                            <p:strVal val="#ppt_x"/>
                                          </p:val>
                                        </p:tav>
                                      </p:tavLst>
                                    </p:anim>
                                    <p:anim calcmode="lin" valueType="num">
                                      <p:cBhvr>
                                        <p:cTn id="19" dur="664" tmFilter="0.0,0.0; 0.25,0.07; 0.50,0.2; 0.75,0.467; 1.0,1.0">
                                          <p:stCondLst>
                                            <p:cond delay="0"/>
                                          </p:stCondLst>
                                        </p:cTn>
                                        <p:tgtEl>
                                          <p:spTgt spid="9"/>
                                        </p:tgtEl>
                                        <p:attrNameLst>
                                          <p:attrName>ppt_y</p:attrName>
                                        </p:attrNameLst>
                                      </p:cBhvr>
                                      <p:tavLst>
                                        <p:tav tm="0" fmla="#ppt_y-sin(pi*$)/3">
                                          <p:val>
                                            <p:fltVal val="0.5"/>
                                          </p:val>
                                        </p:tav>
                                        <p:tav tm="100000">
                                          <p:val>
                                            <p:fltVal val="1"/>
                                          </p:val>
                                        </p:tav>
                                      </p:tavLst>
                                    </p:anim>
                                    <p:anim calcmode="lin" valueType="num">
                                      <p:cBhvr>
                                        <p:cTn id="20" dur="664" tmFilter="0, 0; 0.125,0.2665; 0.25,0.4; 0.375,0.465; 0.5,0.5;  0.625,0.535; 0.75,0.6; 0.875,0.7335; 1,1">
                                          <p:stCondLst>
                                            <p:cond delay="664"/>
                                          </p:stCondLst>
                                        </p:cTn>
                                        <p:tgtEl>
                                          <p:spTgt spid="9"/>
                                        </p:tgtEl>
                                        <p:attrNameLst>
                                          <p:attrName>ppt_y</p:attrName>
                                        </p:attrNameLst>
                                      </p:cBhvr>
                                      <p:tavLst>
                                        <p:tav tm="0" fmla="#ppt_y-sin(pi*$)/9">
                                          <p:val>
                                            <p:fltVal val="0"/>
                                          </p:val>
                                        </p:tav>
                                        <p:tav tm="100000">
                                          <p:val>
                                            <p:fltVal val="1"/>
                                          </p:val>
                                        </p:tav>
                                      </p:tavLst>
                                    </p:anim>
                                    <p:anim calcmode="lin" valueType="num">
                                      <p:cBhvr>
                                        <p:cTn id="21" dur="332" tmFilter="0, 0; 0.125,0.2665; 0.25,0.4; 0.375,0.465; 0.5,0.5;  0.625,0.535; 0.75,0.6; 0.875,0.7335; 1,1">
                                          <p:stCondLst>
                                            <p:cond delay="1324"/>
                                          </p:stCondLst>
                                        </p:cTn>
                                        <p:tgtEl>
                                          <p:spTgt spid="9"/>
                                        </p:tgtEl>
                                        <p:attrNameLst>
                                          <p:attrName>ppt_y</p:attrName>
                                        </p:attrNameLst>
                                      </p:cBhvr>
                                      <p:tavLst>
                                        <p:tav tm="0" fmla="#ppt_y-sin(pi*$)/27">
                                          <p:val>
                                            <p:fltVal val="0"/>
                                          </p:val>
                                        </p:tav>
                                        <p:tav tm="100000">
                                          <p:val>
                                            <p:fltVal val="1"/>
                                          </p:val>
                                        </p:tav>
                                      </p:tavLst>
                                    </p:anim>
                                    <p:anim calcmode="lin" valueType="num">
                                      <p:cBhvr>
                                        <p:cTn id="22" dur="164" tmFilter="0, 0; 0.125,0.2665; 0.25,0.4; 0.375,0.465; 0.5,0.5;  0.625,0.535; 0.75,0.6; 0.875,0.7335; 1,1">
                                          <p:stCondLst>
                                            <p:cond delay="1656"/>
                                          </p:stCondLst>
                                        </p:cTn>
                                        <p:tgtEl>
                                          <p:spTgt spid="9"/>
                                        </p:tgtEl>
                                        <p:attrNameLst>
                                          <p:attrName>ppt_y</p:attrName>
                                        </p:attrNameLst>
                                      </p:cBhvr>
                                      <p:tavLst>
                                        <p:tav tm="0" fmla="#ppt_y-sin(pi*$)/81">
                                          <p:val>
                                            <p:fltVal val="0"/>
                                          </p:val>
                                        </p:tav>
                                        <p:tav tm="100000">
                                          <p:val>
                                            <p:fltVal val="1"/>
                                          </p:val>
                                        </p:tav>
                                      </p:tavLst>
                                    </p:anim>
                                    <p:animScale>
                                      <p:cBhvr>
                                        <p:cTn id="23" dur="26">
                                          <p:stCondLst>
                                            <p:cond delay="650"/>
                                          </p:stCondLst>
                                        </p:cTn>
                                        <p:tgtEl>
                                          <p:spTgt spid="9"/>
                                        </p:tgtEl>
                                      </p:cBhvr>
                                      <p:to x="100000" y="60000"/>
                                    </p:animScale>
                                    <p:animScale>
                                      <p:cBhvr>
                                        <p:cTn id="24" dur="166" decel="50000">
                                          <p:stCondLst>
                                            <p:cond delay="676"/>
                                          </p:stCondLst>
                                        </p:cTn>
                                        <p:tgtEl>
                                          <p:spTgt spid="9"/>
                                        </p:tgtEl>
                                      </p:cBhvr>
                                      <p:to x="100000" y="100000"/>
                                    </p:animScale>
                                    <p:animScale>
                                      <p:cBhvr>
                                        <p:cTn id="25" dur="26">
                                          <p:stCondLst>
                                            <p:cond delay="1312"/>
                                          </p:stCondLst>
                                        </p:cTn>
                                        <p:tgtEl>
                                          <p:spTgt spid="9"/>
                                        </p:tgtEl>
                                      </p:cBhvr>
                                      <p:to x="100000" y="80000"/>
                                    </p:animScale>
                                    <p:animScale>
                                      <p:cBhvr>
                                        <p:cTn id="26" dur="166" decel="50000">
                                          <p:stCondLst>
                                            <p:cond delay="1338"/>
                                          </p:stCondLst>
                                        </p:cTn>
                                        <p:tgtEl>
                                          <p:spTgt spid="9"/>
                                        </p:tgtEl>
                                      </p:cBhvr>
                                      <p:to x="100000" y="100000"/>
                                    </p:animScale>
                                    <p:animScale>
                                      <p:cBhvr>
                                        <p:cTn id="27" dur="26">
                                          <p:stCondLst>
                                            <p:cond delay="1642"/>
                                          </p:stCondLst>
                                        </p:cTn>
                                        <p:tgtEl>
                                          <p:spTgt spid="9"/>
                                        </p:tgtEl>
                                      </p:cBhvr>
                                      <p:to x="100000" y="90000"/>
                                    </p:animScale>
                                    <p:animScale>
                                      <p:cBhvr>
                                        <p:cTn id="28" dur="166" decel="50000">
                                          <p:stCondLst>
                                            <p:cond delay="1668"/>
                                          </p:stCondLst>
                                        </p:cTn>
                                        <p:tgtEl>
                                          <p:spTgt spid="9"/>
                                        </p:tgtEl>
                                      </p:cBhvr>
                                      <p:to x="100000" y="100000"/>
                                    </p:animScale>
                                    <p:animScale>
                                      <p:cBhvr>
                                        <p:cTn id="29" dur="26">
                                          <p:stCondLst>
                                            <p:cond delay="1808"/>
                                          </p:stCondLst>
                                        </p:cTn>
                                        <p:tgtEl>
                                          <p:spTgt spid="9"/>
                                        </p:tgtEl>
                                      </p:cBhvr>
                                      <p:to x="100000" y="95000"/>
                                    </p:animScale>
                                    <p:animScale>
                                      <p:cBhvr>
                                        <p:cTn id="30" dur="166" decel="50000">
                                          <p:stCondLst>
                                            <p:cond delay="1834"/>
                                          </p:stCondLst>
                                        </p:cTn>
                                        <p:tgtEl>
                                          <p:spTgt spid="9"/>
                                        </p:tgtEl>
                                      </p:cBhvr>
                                      <p:to x="100000" y="100000"/>
                                    </p:animScale>
                                  </p:childTnLst>
                                </p:cTn>
                              </p:par>
                            </p:childTnLst>
                          </p:cTn>
                        </p:par>
                        <p:par>
                          <p:cTn id="31" fill="hold">
                            <p:stCondLst>
                              <p:cond delay="3500"/>
                            </p:stCondLst>
                            <p:childTnLst>
                              <p:par>
                                <p:cTn id="32" presetID="52" presetClass="entr" presetSubtype="0" fill="hold" nodeType="afterEffect">
                                  <p:stCondLst>
                                    <p:cond delay="0"/>
                                  </p:stCondLst>
                                  <p:childTnLst>
                                    <p:set>
                                      <p:cBhvr>
                                        <p:cTn id="33" dur="1" fill="hold">
                                          <p:stCondLst>
                                            <p:cond delay="0"/>
                                          </p:stCondLst>
                                        </p:cTn>
                                        <p:tgtEl>
                                          <p:spTgt spid="10"/>
                                        </p:tgtEl>
                                        <p:attrNameLst>
                                          <p:attrName>style.visibility</p:attrName>
                                        </p:attrNameLst>
                                      </p:cBhvr>
                                      <p:to>
                                        <p:strVal val="visible"/>
                                      </p:to>
                                    </p:set>
                                    <p:animScale>
                                      <p:cBhvr>
                                        <p:cTn id="34" dur="1000" decel="50000" fill="hold">
                                          <p:stCondLst>
                                            <p:cond delay="0"/>
                                          </p:stCondLst>
                                        </p:cTn>
                                        <p:tgtEl>
                                          <p:spTgt spid="10"/>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5" dur="1000" decel="50000" fill="hold">
                                          <p:stCondLst>
                                            <p:cond delay="0"/>
                                          </p:stCondLst>
                                        </p:cTn>
                                        <p:tgtEl>
                                          <p:spTgt spid="10"/>
                                        </p:tgtEl>
                                        <p:attrNameLst>
                                          <p:attrName>ppt_x</p:attrName>
                                          <p:attrName>ppt_y</p:attrName>
                                        </p:attrNameLst>
                                      </p:cBhvr>
                                    </p:animMotion>
                                    <p:animEffect transition="in" filter="fade">
                                      <p:cBhvr>
                                        <p:cTn id="36" dur="1000"/>
                                        <p:tgtEl>
                                          <p:spTgt spid="10"/>
                                        </p:tgtEl>
                                      </p:cBhvr>
                                    </p:animEffect>
                                  </p:childTnLst>
                                </p:cTn>
                              </p:par>
                            </p:childTnLst>
                          </p:cTn>
                        </p:par>
                        <p:par>
                          <p:cTn id="37" fill="hold">
                            <p:stCondLst>
                              <p:cond delay="4500"/>
                            </p:stCondLst>
                            <p:childTnLst>
                              <p:par>
                                <p:cTn id="38" presetID="15" presetClass="entr" presetSubtype="0" fill="hold" nodeType="afterEffect">
                                  <p:stCondLst>
                                    <p:cond delay="0"/>
                                  </p:stCondLst>
                                  <p:childTnLst>
                                    <p:set>
                                      <p:cBhvr>
                                        <p:cTn id="39" dur="1" fill="hold">
                                          <p:stCondLst>
                                            <p:cond delay="0"/>
                                          </p:stCondLst>
                                        </p:cTn>
                                        <p:tgtEl>
                                          <p:spTgt spid="8"/>
                                        </p:tgtEl>
                                        <p:attrNameLst>
                                          <p:attrName>style.visibility</p:attrName>
                                        </p:attrNameLst>
                                      </p:cBhvr>
                                      <p:to>
                                        <p:strVal val="visible"/>
                                      </p:to>
                                    </p:set>
                                    <p:anim calcmode="lin" valueType="num">
                                      <p:cBhvr>
                                        <p:cTn id="40" dur="1000" fill="hold"/>
                                        <p:tgtEl>
                                          <p:spTgt spid="8"/>
                                        </p:tgtEl>
                                        <p:attrNameLst>
                                          <p:attrName>ppt_w</p:attrName>
                                        </p:attrNameLst>
                                      </p:cBhvr>
                                      <p:tavLst>
                                        <p:tav tm="0">
                                          <p:val>
                                            <p:fltVal val="0"/>
                                          </p:val>
                                        </p:tav>
                                        <p:tav tm="100000">
                                          <p:val>
                                            <p:strVal val="#ppt_w"/>
                                          </p:val>
                                        </p:tav>
                                      </p:tavLst>
                                    </p:anim>
                                    <p:anim calcmode="lin" valueType="num">
                                      <p:cBhvr>
                                        <p:cTn id="41" dur="1000" fill="hold"/>
                                        <p:tgtEl>
                                          <p:spTgt spid="8"/>
                                        </p:tgtEl>
                                        <p:attrNameLst>
                                          <p:attrName>ppt_h</p:attrName>
                                        </p:attrNameLst>
                                      </p:cBhvr>
                                      <p:tavLst>
                                        <p:tav tm="0">
                                          <p:val>
                                            <p:fltVal val="0"/>
                                          </p:val>
                                        </p:tav>
                                        <p:tav tm="100000">
                                          <p:val>
                                            <p:strVal val="#ppt_h"/>
                                          </p:val>
                                        </p:tav>
                                      </p:tavLst>
                                    </p:anim>
                                    <p:anim calcmode="lin" valueType="num">
                                      <p:cBhvr>
                                        <p:cTn id="42" dur="1000" fill="hold"/>
                                        <p:tgtEl>
                                          <p:spTgt spid="8"/>
                                        </p:tgtEl>
                                        <p:attrNameLst>
                                          <p:attrName>ppt_x</p:attrName>
                                        </p:attrNameLst>
                                      </p:cBhvr>
                                      <p:tavLst>
                                        <p:tav tm="0" fmla="#ppt_x+(cos(-2*pi*(1-$))*-#ppt_x-sin(-2*pi*(1-$))*(1-#ppt_y))*(1-$)">
                                          <p:val>
                                            <p:fltVal val="0"/>
                                          </p:val>
                                        </p:tav>
                                        <p:tav tm="100000">
                                          <p:val>
                                            <p:fltVal val="1"/>
                                          </p:val>
                                        </p:tav>
                                      </p:tavLst>
                                    </p:anim>
                                    <p:anim calcmode="lin" valueType="num">
                                      <p:cBhvr>
                                        <p:cTn id="43" dur="1000" fill="hold"/>
                                        <p:tgtEl>
                                          <p:spTgt spid="8"/>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44" fill="hold">
                      <p:stCondLst>
                        <p:cond delay="indefinite"/>
                      </p:stCondLst>
                      <p:childTnLst>
                        <p:par>
                          <p:cTn id="45" fill="hold">
                            <p:stCondLst>
                              <p:cond delay="0"/>
                            </p:stCondLst>
                            <p:childTnLst>
                              <p:par>
                                <p:cTn id="46" presetID="42" presetClass="entr" presetSubtype="0" fill="hold" grpId="0" nodeType="clickEffect">
                                  <p:stCondLst>
                                    <p:cond delay="0"/>
                                  </p:stCondLst>
                                  <p:childTnLst>
                                    <p:set>
                                      <p:cBhvr>
                                        <p:cTn id="47" dur="1" fill="hold">
                                          <p:stCondLst>
                                            <p:cond delay="0"/>
                                          </p:stCondLst>
                                        </p:cTn>
                                        <p:tgtEl>
                                          <p:spTgt spid="7"/>
                                        </p:tgtEl>
                                        <p:attrNameLst>
                                          <p:attrName>style.visibility</p:attrName>
                                        </p:attrNameLst>
                                      </p:cBhvr>
                                      <p:to>
                                        <p:strVal val="visible"/>
                                      </p:to>
                                    </p:set>
                                    <p:animEffect transition="in" filter="fade">
                                      <p:cBhvr>
                                        <p:cTn id="48" dur="1000"/>
                                        <p:tgtEl>
                                          <p:spTgt spid="7"/>
                                        </p:tgtEl>
                                      </p:cBhvr>
                                    </p:animEffect>
                                    <p:anim calcmode="lin" valueType="num">
                                      <p:cBhvr>
                                        <p:cTn id="49" dur="1000" fill="hold"/>
                                        <p:tgtEl>
                                          <p:spTgt spid="7"/>
                                        </p:tgtEl>
                                        <p:attrNameLst>
                                          <p:attrName>ppt_x</p:attrName>
                                        </p:attrNameLst>
                                      </p:cBhvr>
                                      <p:tavLst>
                                        <p:tav tm="0">
                                          <p:val>
                                            <p:strVal val="#ppt_x"/>
                                          </p:val>
                                        </p:tav>
                                        <p:tav tm="100000">
                                          <p:val>
                                            <p:strVal val="#ppt_x"/>
                                          </p:val>
                                        </p:tav>
                                      </p:tavLst>
                                    </p:anim>
                                    <p:anim calcmode="lin" valueType="num">
                                      <p:cBhvr>
                                        <p:cTn id="50"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chemeClr val="bg2">
                <a:lumMod val="75000"/>
              </a:schemeClr>
            </a:gs>
            <a:gs pos="89000">
              <a:srgbClr val="0070C0"/>
            </a:gs>
            <a:gs pos="72000">
              <a:schemeClr val="bg2">
                <a:lumMod val="75000"/>
              </a:schemeClr>
            </a:gs>
            <a:gs pos="46000">
              <a:srgbClr val="00B050"/>
            </a:gs>
            <a:gs pos="97000">
              <a:srgbClr val="FFC000">
                <a:alpha val="91000"/>
                <a:lumMod val="99000"/>
                <a:lumOff val="1000"/>
              </a:srgbClr>
            </a:gs>
          </a:gsLst>
          <a:path path="rect">
            <a:fillToRect l="100000" t="100000"/>
          </a:path>
          <a:tileRect r="-100000" b="-100000"/>
        </a:gradFill>
        <a:effectLst/>
      </p:bgPr>
    </p:bg>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366" y="182137"/>
            <a:ext cx="8610600" cy="5286070"/>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9418" y="637520"/>
            <a:ext cx="7466495" cy="418527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8" name="Rectangle 7"/>
          <p:cNvSpPr/>
          <p:nvPr/>
        </p:nvSpPr>
        <p:spPr>
          <a:xfrm>
            <a:off x="2743200" y="3619500"/>
            <a:ext cx="6172200" cy="2154436"/>
          </a:xfrm>
          <a:prstGeom prst="rect">
            <a:avLst/>
          </a:prstGeom>
        </p:spPr>
        <p:txBody>
          <a:bodyPr wrap="square">
            <a:spAutoFit/>
          </a:bodyPr>
          <a:lstStyle/>
          <a:p>
            <a:r>
              <a:rPr lang="en-US" sz="3200" dirty="0" smtClean="0">
                <a:ln w="12700" cap="rnd" cmpd="sng">
                  <a:solidFill>
                    <a:srgbClr val="CC6600"/>
                  </a:solidFill>
                  <a:miter lim="800000"/>
                </a:ln>
                <a:solidFill>
                  <a:srgbClr val="FFC000"/>
                </a:solidFill>
                <a:effectLst>
                  <a:glow rad="50800">
                    <a:srgbClr val="92D050"/>
                  </a:glow>
                </a:effectLst>
                <a:latin typeface="Adobe Gothic Std B" pitchFamily="34" charset="-128"/>
                <a:ea typeface="Adobe Gothic Std B" pitchFamily="34" charset="-128"/>
              </a:rPr>
              <a:t>ET-509 </a:t>
            </a:r>
            <a:r>
              <a:rPr lang="en-US" sz="1800" dirty="0" smtClean="0">
                <a:ln w="9525" cap="rnd" cmpd="sng">
                  <a:solidFill>
                    <a:schemeClr val="bg1"/>
                  </a:solidFill>
                  <a:miter lim="800000"/>
                </a:ln>
                <a:solidFill>
                  <a:srgbClr val="FFC000"/>
                </a:solidFill>
                <a:effectLst>
                  <a:glow rad="12700">
                    <a:schemeClr val="accent3">
                      <a:lumMod val="50000"/>
                    </a:schemeClr>
                  </a:glow>
                </a:effectLst>
                <a:latin typeface="Adobe Gothic Std B" pitchFamily="34" charset="-128"/>
                <a:ea typeface="Adobe Gothic Std B" pitchFamily="34" charset="-128"/>
              </a:rPr>
              <a:t>T</a:t>
            </a:r>
            <a:r>
              <a:rPr lang="en-US" dirty="0" smtClean="0">
                <a:ln w="9525" cap="rnd" cmpd="sng">
                  <a:solidFill>
                    <a:schemeClr val="bg1"/>
                  </a:solidFill>
                  <a:miter lim="800000"/>
                </a:ln>
                <a:solidFill>
                  <a:srgbClr val="FFC000"/>
                </a:solidFill>
                <a:effectLst>
                  <a:glow rad="12700">
                    <a:schemeClr val="accent3">
                      <a:lumMod val="50000"/>
                    </a:schemeClr>
                  </a:glow>
                </a:effectLst>
                <a:latin typeface="Adobe Gothic Std B" pitchFamily="34" charset="-128"/>
                <a:ea typeface="Adobe Gothic Std B" pitchFamily="34" charset="-128"/>
              </a:rPr>
              <a:t>he  nature of  a  </a:t>
            </a:r>
            <a:r>
              <a:rPr lang="en-US" dirty="0">
                <a:ln w="9525" cap="rnd" cmpd="sng">
                  <a:solidFill>
                    <a:schemeClr val="bg1"/>
                  </a:solidFill>
                  <a:miter lim="800000"/>
                </a:ln>
                <a:solidFill>
                  <a:srgbClr val="FFC000"/>
                </a:solidFill>
                <a:effectLst>
                  <a:glow rad="12700">
                    <a:schemeClr val="accent3">
                      <a:lumMod val="50000"/>
                    </a:schemeClr>
                  </a:glow>
                </a:effectLst>
                <a:latin typeface="Adobe Gothic Std B" pitchFamily="34" charset="-128"/>
                <a:ea typeface="Adobe Gothic Std B" pitchFamily="34" charset="-128"/>
              </a:rPr>
              <a:t>program, simple C++ </a:t>
            </a:r>
            <a:r>
              <a:rPr lang="en-US" dirty="0" smtClean="0">
                <a:ln w="9525" cap="rnd" cmpd="sng">
                  <a:solidFill>
                    <a:schemeClr val="bg1"/>
                  </a:solidFill>
                  <a:miter lim="800000"/>
                </a:ln>
                <a:solidFill>
                  <a:srgbClr val="FFC000"/>
                </a:solidFill>
                <a:effectLst>
                  <a:glow rad="12700">
                    <a:schemeClr val="accent3">
                      <a:lumMod val="50000"/>
                    </a:schemeClr>
                  </a:glow>
                </a:effectLst>
                <a:latin typeface="Adobe Gothic Std B" pitchFamily="34" charset="-128"/>
                <a:ea typeface="Adobe Gothic Std B" pitchFamily="34" charset="-128"/>
              </a:rPr>
              <a:t> programs</a:t>
            </a:r>
            <a:r>
              <a:rPr lang="en-US" dirty="0">
                <a:ln w="9525" cap="rnd" cmpd="sng">
                  <a:solidFill>
                    <a:schemeClr val="bg1"/>
                  </a:solidFill>
                  <a:miter lim="800000"/>
                </a:ln>
                <a:solidFill>
                  <a:srgbClr val="FFC000"/>
                </a:solidFill>
                <a:effectLst>
                  <a:glow rad="12700">
                    <a:schemeClr val="accent3">
                      <a:lumMod val="50000"/>
                    </a:schemeClr>
                  </a:glow>
                </a:effectLst>
                <a:latin typeface="Adobe Gothic Std B" pitchFamily="34" charset="-128"/>
                <a:ea typeface="Adobe Gothic Std B" pitchFamily="34" charset="-128"/>
              </a:rPr>
              <a:t>, variables, binary </a:t>
            </a:r>
            <a:r>
              <a:rPr lang="en-US" dirty="0" smtClean="0">
                <a:ln w="9525" cap="rnd" cmpd="sng">
                  <a:solidFill>
                    <a:schemeClr val="bg1"/>
                  </a:solidFill>
                  <a:miter lim="800000"/>
                </a:ln>
                <a:solidFill>
                  <a:srgbClr val="FFC000"/>
                </a:solidFill>
                <a:effectLst>
                  <a:glow rad="12700">
                    <a:schemeClr val="accent3">
                      <a:lumMod val="50000"/>
                    </a:schemeClr>
                  </a:glow>
                </a:effectLst>
                <a:latin typeface="Adobe Gothic Std B" pitchFamily="34" charset="-128"/>
                <a:ea typeface="Adobe Gothic Std B" pitchFamily="34" charset="-128"/>
              </a:rPr>
              <a:t>and  hex  </a:t>
            </a:r>
            <a:r>
              <a:rPr lang="en-US" dirty="0">
                <a:ln w="9525" cap="rnd" cmpd="sng">
                  <a:solidFill>
                    <a:schemeClr val="bg1"/>
                  </a:solidFill>
                  <a:miter lim="800000"/>
                </a:ln>
                <a:solidFill>
                  <a:srgbClr val="FFC000"/>
                </a:solidFill>
                <a:effectLst>
                  <a:glow rad="12700">
                    <a:schemeClr val="accent3">
                      <a:lumMod val="50000"/>
                    </a:schemeClr>
                  </a:glow>
                </a:effectLst>
                <a:latin typeface="Adobe Gothic Std B" pitchFamily="34" charset="-128"/>
                <a:ea typeface="Adobe Gothic Std B" pitchFamily="34" charset="-128"/>
              </a:rPr>
              <a:t>number system, mathematical </a:t>
            </a:r>
            <a:r>
              <a:rPr lang="en-US" dirty="0" smtClean="0">
                <a:ln w="9525" cap="rnd" cmpd="sng">
                  <a:solidFill>
                    <a:schemeClr val="bg1"/>
                  </a:solidFill>
                  <a:miter lim="800000"/>
                </a:ln>
                <a:solidFill>
                  <a:srgbClr val="FFC000"/>
                </a:solidFill>
                <a:effectLst>
                  <a:glow rad="12700">
                    <a:schemeClr val="accent3">
                      <a:lumMod val="50000"/>
                    </a:schemeClr>
                  </a:glow>
                </a:effectLst>
                <a:latin typeface="Adobe Gothic Std B" pitchFamily="34" charset="-128"/>
                <a:ea typeface="Adobe Gothic Std B" pitchFamily="34" charset="-128"/>
              </a:rPr>
              <a:t>and  logic </a:t>
            </a:r>
            <a:r>
              <a:rPr lang="en-US" dirty="0">
                <a:ln w="9525" cap="rnd" cmpd="sng">
                  <a:solidFill>
                    <a:schemeClr val="bg1"/>
                  </a:solidFill>
                  <a:miter lim="800000"/>
                </a:ln>
                <a:solidFill>
                  <a:srgbClr val="FFC000"/>
                </a:solidFill>
                <a:effectLst>
                  <a:glow rad="12700">
                    <a:schemeClr val="accent3">
                      <a:lumMod val="50000"/>
                    </a:schemeClr>
                  </a:glow>
                </a:effectLst>
                <a:latin typeface="Adobe Gothic Std B" pitchFamily="34" charset="-128"/>
                <a:ea typeface="Adobe Gothic Std B" pitchFamily="34" charset="-128"/>
              </a:rPr>
              <a:t>operations with binary and </a:t>
            </a:r>
            <a:r>
              <a:rPr lang="en-US" dirty="0" smtClean="0">
                <a:ln w="9525" cap="rnd" cmpd="sng">
                  <a:solidFill>
                    <a:schemeClr val="bg1"/>
                  </a:solidFill>
                  <a:miter lim="800000"/>
                </a:ln>
                <a:solidFill>
                  <a:srgbClr val="FFC000"/>
                </a:solidFill>
                <a:effectLst>
                  <a:glow rad="12700">
                    <a:schemeClr val="accent3">
                      <a:lumMod val="50000"/>
                    </a:schemeClr>
                  </a:glow>
                </a:effectLst>
                <a:latin typeface="Adobe Gothic Std B" pitchFamily="34" charset="-128"/>
                <a:ea typeface="Adobe Gothic Std B" pitchFamily="34" charset="-128"/>
              </a:rPr>
              <a:t> hex  numbers</a:t>
            </a:r>
            <a:r>
              <a:rPr lang="en-US" dirty="0">
                <a:ln w="9525" cap="rnd" cmpd="sng">
                  <a:solidFill>
                    <a:schemeClr val="bg1"/>
                  </a:solidFill>
                  <a:miter lim="800000"/>
                </a:ln>
                <a:solidFill>
                  <a:srgbClr val="FFC000"/>
                </a:solidFill>
                <a:effectLst>
                  <a:glow rad="12700">
                    <a:schemeClr val="accent3">
                      <a:lumMod val="50000"/>
                    </a:schemeClr>
                  </a:glow>
                </a:effectLst>
                <a:latin typeface="Adobe Gothic Std B" pitchFamily="34" charset="-128"/>
                <a:ea typeface="Adobe Gothic Std B" pitchFamily="34" charset="-128"/>
              </a:rPr>
              <a:t>, looping </a:t>
            </a:r>
            <a:r>
              <a:rPr lang="en-US" dirty="0" smtClean="0">
                <a:ln w="9525" cap="rnd" cmpd="sng">
                  <a:solidFill>
                    <a:schemeClr val="bg1"/>
                  </a:solidFill>
                  <a:miter lim="800000"/>
                </a:ln>
                <a:solidFill>
                  <a:srgbClr val="FFC000"/>
                </a:solidFill>
                <a:effectLst>
                  <a:glow rad="12700">
                    <a:schemeClr val="accent3">
                      <a:lumMod val="50000"/>
                    </a:schemeClr>
                  </a:glow>
                </a:effectLst>
                <a:latin typeface="Adobe Gothic Std B" pitchFamily="34" charset="-128"/>
                <a:ea typeface="Adobe Gothic Std B" pitchFamily="34" charset="-128"/>
              </a:rPr>
              <a:t> and  delays</a:t>
            </a:r>
            <a:r>
              <a:rPr lang="en-US" dirty="0">
                <a:ln w="9525" cap="rnd" cmpd="sng">
                  <a:solidFill>
                    <a:schemeClr val="bg1"/>
                  </a:solidFill>
                  <a:miter lim="800000"/>
                </a:ln>
                <a:solidFill>
                  <a:srgbClr val="FFC000"/>
                </a:solidFill>
                <a:effectLst>
                  <a:glow rad="12700">
                    <a:schemeClr val="accent3">
                      <a:lumMod val="50000"/>
                    </a:schemeClr>
                  </a:glow>
                </a:effectLst>
                <a:latin typeface="Adobe Gothic Std B" pitchFamily="34" charset="-128"/>
                <a:ea typeface="Adobe Gothic Std B" pitchFamily="34" charset="-128"/>
              </a:rPr>
              <a:t>, </a:t>
            </a:r>
            <a:r>
              <a:rPr lang="en-US" dirty="0" smtClean="0">
                <a:ln w="9525" cap="rnd" cmpd="sng">
                  <a:solidFill>
                    <a:schemeClr val="bg1"/>
                  </a:solidFill>
                  <a:miter lim="800000"/>
                </a:ln>
                <a:solidFill>
                  <a:srgbClr val="FFC000"/>
                </a:solidFill>
                <a:effectLst>
                  <a:glow rad="12700">
                    <a:schemeClr val="accent3">
                      <a:lumMod val="50000"/>
                    </a:schemeClr>
                  </a:glow>
                </a:effectLst>
                <a:latin typeface="Adobe Gothic Std B" pitchFamily="34" charset="-128"/>
                <a:ea typeface="Adobe Gothic Std B" pitchFamily="34" charset="-128"/>
              </a:rPr>
              <a:t> arrays</a:t>
            </a:r>
            <a:r>
              <a:rPr lang="en-US" dirty="0">
                <a:ln w="9525" cap="rnd" cmpd="sng">
                  <a:solidFill>
                    <a:schemeClr val="bg1"/>
                  </a:solidFill>
                  <a:miter lim="800000"/>
                </a:ln>
                <a:solidFill>
                  <a:srgbClr val="FFC000"/>
                </a:solidFill>
                <a:effectLst>
                  <a:glow rad="12700">
                    <a:schemeClr val="accent3">
                      <a:lumMod val="50000"/>
                    </a:schemeClr>
                  </a:glow>
                </a:effectLst>
                <a:latin typeface="Adobe Gothic Std B" pitchFamily="34" charset="-128"/>
                <a:ea typeface="Adobe Gothic Std B" pitchFamily="34" charset="-128"/>
              </a:rPr>
              <a:t>, pointers, microprocessor </a:t>
            </a:r>
            <a:r>
              <a:rPr lang="en-US" dirty="0" smtClean="0">
                <a:ln w="9525" cap="rnd" cmpd="sng">
                  <a:solidFill>
                    <a:schemeClr val="bg1"/>
                  </a:solidFill>
                  <a:miter lim="800000"/>
                </a:ln>
                <a:solidFill>
                  <a:srgbClr val="FFC000"/>
                </a:solidFill>
                <a:effectLst>
                  <a:glow rad="12700">
                    <a:schemeClr val="accent3">
                      <a:lumMod val="50000"/>
                    </a:schemeClr>
                  </a:glow>
                </a:effectLst>
                <a:latin typeface="Adobe Gothic Std B" pitchFamily="34" charset="-128"/>
                <a:ea typeface="Adobe Gothic Std B" pitchFamily="34" charset="-128"/>
              </a:rPr>
              <a:t>memory  </a:t>
            </a:r>
            <a:r>
              <a:rPr lang="en-US" dirty="0">
                <a:ln w="9525" cap="rnd" cmpd="sng">
                  <a:solidFill>
                    <a:schemeClr val="bg1"/>
                  </a:solidFill>
                  <a:miter lim="800000"/>
                </a:ln>
                <a:solidFill>
                  <a:srgbClr val="FFC000"/>
                </a:solidFill>
                <a:effectLst>
                  <a:glow rad="12700">
                    <a:schemeClr val="accent3">
                      <a:lumMod val="50000"/>
                    </a:schemeClr>
                  </a:glow>
                </a:effectLst>
                <a:latin typeface="Adobe Gothic Std B" pitchFamily="34" charset="-128"/>
                <a:ea typeface="Adobe Gothic Std B" pitchFamily="34" charset="-128"/>
              </a:rPr>
              <a:t>characteristics, data </a:t>
            </a:r>
            <a:r>
              <a:rPr lang="en-US" dirty="0" smtClean="0">
                <a:ln w="9525" cap="rnd" cmpd="sng">
                  <a:solidFill>
                    <a:schemeClr val="bg1"/>
                  </a:solidFill>
                  <a:miter lim="800000"/>
                </a:ln>
                <a:solidFill>
                  <a:srgbClr val="FFC000"/>
                </a:solidFill>
                <a:effectLst>
                  <a:glow rad="12700">
                    <a:schemeClr val="accent3">
                      <a:lumMod val="50000"/>
                    </a:schemeClr>
                  </a:glow>
                </a:effectLst>
                <a:latin typeface="Adobe Gothic Std B" pitchFamily="34" charset="-128"/>
                <a:ea typeface="Adobe Gothic Std B" pitchFamily="34" charset="-128"/>
              </a:rPr>
              <a:t> manipulation </a:t>
            </a:r>
            <a:r>
              <a:rPr lang="en-US" dirty="0">
                <a:ln w="9525" cap="rnd" cmpd="sng">
                  <a:solidFill>
                    <a:schemeClr val="bg1"/>
                  </a:solidFill>
                  <a:miter lim="800000"/>
                </a:ln>
                <a:solidFill>
                  <a:srgbClr val="FFC000"/>
                </a:solidFill>
                <a:effectLst>
                  <a:glow rad="12700">
                    <a:schemeClr val="accent3">
                      <a:lumMod val="50000"/>
                    </a:schemeClr>
                  </a:glow>
                </a:effectLst>
                <a:latin typeface="Adobe Gothic Std B" pitchFamily="34" charset="-128"/>
                <a:ea typeface="Adobe Gothic Std B" pitchFamily="34" charset="-128"/>
              </a:rPr>
              <a:t>using pointers, input </a:t>
            </a:r>
            <a:r>
              <a:rPr lang="en-US" dirty="0" smtClean="0">
                <a:ln w="9525" cap="rnd" cmpd="sng">
                  <a:solidFill>
                    <a:schemeClr val="bg1"/>
                  </a:solidFill>
                  <a:miter lim="800000"/>
                </a:ln>
                <a:solidFill>
                  <a:srgbClr val="FFC000"/>
                </a:solidFill>
                <a:effectLst>
                  <a:glow rad="12700">
                    <a:schemeClr val="accent3">
                      <a:lumMod val="50000"/>
                    </a:schemeClr>
                  </a:glow>
                </a:effectLst>
                <a:latin typeface="Adobe Gothic Std B" pitchFamily="34" charset="-128"/>
                <a:ea typeface="Adobe Gothic Std B" pitchFamily="34" charset="-128"/>
              </a:rPr>
              <a:t>/output </a:t>
            </a:r>
            <a:r>
              <a:rPr lang="en-US" dirty="0">
                <a:ln w="9525" cap="rnd" cmpd="sng">
                  <a:solidFill>
                    <a:schemeClr val="bg1"/>
                  </a:solidFill>
                  <a:miter lim="800000"/>
                </a:ln>
                <a:solidFill>
                  <a:srgbClr val="FFC000"/>
                </a:solidFill>
                <a:effectLst>
                  <a:glow rad="12700">
                    <a:schemeClr val="accent3">
                      <a:lumMod val="50000"/>
                    </a:schemeClr>
                  </a:glow>
                </a:effectLst>
                <a:latin typeface="Adobe Gothic Std B" pitchFamily="34" charset="-128"/>
                <a:ea typeface="Adobe Gothic Std B" pitchFamily="34" charset="-128"/>
              </a:rPr>
              <a:t>programming exercises on a real </a:t>
            </a:r>
            <a:r>
              <a:rPr lang="en-US" dirty="0" smtClean="0">
                <a:ln w="9525" cap="rnd" cmpd="sng">
                  <a:solidFill>
                    <a:schemeClr val="bg1"/>
                  </a:solidFill>
                  <a:miter lim="800000"/>
                </a:ln>
                <a:solidFill>
                  <a:srgbClr val="FFC000"/>
                </a:solidFill>
                <a:effectLst>
                  <a:glow rad="12700">
                    <a:schemeClr val="accent3">
                      <a:lumMod val="50000"/>
                    </a:schemeClr>
                  </a:glow>
                </a:effectLst>
                <a:latin typeface="Adobe Gothic Std B" pitchFamily="34" charset="-128"/>
                <a:ea typeface="Adobe Gothic Std B" pitchFamily="34" charset="-128"/>
              </a:rPr>
              <a:t>microprocessor.</a:t>
            </a:r>
            <a:endParaRPr lang="en-US" dirty="0">
              <a:ln w="9525" cap="rnd" cmpd="sng">
                <a:solidFill>
                  <a:schemeClr val="bg1"/>
                </a:solidFill>
                <a:miter lim="800000"/>
              </a:ln>
              <a:solidFill>
                <a:srgbClr val="FFC000"/>
              </a:solidFill>
              <a:effectLst>
                <a:glow rad="12700">
                  <a:schemeClr val="accent3">
                    <a:lumMod val="50000"/>
                  </a:schemeClr>
                </a:glow>
              </a:effectLst>
              <a:latin typeface="Adobe Gothic Std B" pitchFamily="34" charset="-128"/>
              <a:ea typeface="Adobe Gothic Std B" pitchFamily="34" charset="-128"/>
            </a:endParaRPr>
          </a:p>
        </p:txBody>
      </p:sp>
      <p:sp>
        <p:nvSpPr>
          <p:cNvPr id="9" name="Rectangle 8"/>
          <p:cNvSpPr/>
          <p:nvPr/>
        </p:nvSpPr>
        <p:spPr>
          <a:xfrm>
            <a:off x="381000" y="185854"/>
            <a:ext cx="7924800" cy="523220"/>
          </a:xfrm>
          <a:prstGeom prst="rect">
            <a:avLst/>
          </a:prstGeom>
        </p:spPr>
        <p:txBody>
          <a:bodyPr wrap="square">
            <a:spAutoFit/>
          </a:bodyPr>
          <a:lstStyle/>
          <a:p>
            <a:r>
              <a:rPr lang="en-US" sz="2800" dirty="0" smtClean="0">
                <a:ln w="19050" cap="sq">
                  <a:solidFill>
                    <a:schemeClr val="accent6">
                      <a:lumMod val="75000"/>
                    </a:schemeClr>
                  </a:solidFill>
                  <a:bevel/>
                </a:ln>
                <a:solidFill>
                  <a:srgbClr val="FFC000"/>
                </a:solidFill>
                <a:effectLst>
                  <a:glow rad="127000">
                    <a:schemeClr val="accent3">
                      <a:lumMod val="60000"/>
                      <a:lumOff val="40000"/>
                    </a:schemeClr>
                  </a:glow>
                </a:effectLst>
                <a:latin typeface="Adobe Gothic Std B" pitchFamily="34" charset="-128"/>
                <a:ea typeface="Adobe Gothic Std B" pitchFamily="34" charset="-128"/>
              </a:rPr>
              <a:t>C</a:t>
            </a:r>
            <a:r>
              <a:rPr lang="en-US" sz="2800" dirty="0">
                <a:ln w="19050" cap="sq">
                  <a:solidFill>
                    <a:schemeClr val="accent6">
                      <a:lumMod val="75000"/>
                    </a:schemeClr>
                  </a:solidFill>
                  <a:bevel/>
                </a:ln>
                <a:solidFill>
                  <a:srgbClr val="FFC000"/>
                </a:solidFill>
                <a:effectLst>
                  <a:glow rad="127000">
                    <a:schemeClr val="accent3">
                      <a:lumMod val="60000"/>
                      <a:lumOff val="40000"/>
                    </a:schemeClr>
                  </a:glow>
                </a:effectLst>
                <a:latin typeface="Adobe Gothic Std B" pitchFamily="34" charset="-128"/>
                <a:ea typeface="Adobe Gothic Std B" pitchFamily="34" charset="-128"/>
              </a:rPr>
              <a:t>++ Programming </a:t>
            </a:r>
            <a:r>
              <a:rPr lang="en-US" sz="2800" dirty="0" smtClean="0">
                <a:ln w="19050" cap="sq">
                  <a:solidFill>
                    <a:schemeClr val="accent6">
                      <a:lumMod val="75000"/>
                    </a:schemeClr>
                  </a:solidFill>
                  <a:bevel/>
                </a:ln>
                <a:solidFill>
                  <a:srgbClr val="FFC000"/>
                </a:solidFill>
                <a:effectLst>
                  <a:glow rad="127000">
                    <a:schemeClr val="accent3">
                      <a:lumMod val="60000"/>
                      <a:lumOff val="40000"/>
                    </a:schemeClr>
                  </a:glow>
                </a:effectLst>
                <a:latin typeface="Adobe Gothic Std B" pitchFamily="34" charset="-128"/>
                <a:ea typeface="Adobe Gothic Std B" pitchFamily="34" charset="-128"/>
              </a:rPr>
              <a:t>for Embedded </a:t>
            </a:r>
            <a:r>
              <a:rPr lang="en-US" sz="2800" dirty="0">
                <a:ln w="19050" cap="sq">
                  <a:solidFill>
                    <a:schemeClr val="accent6">
                      <a:lumMod val="75000"/>
                    </a:schemeClr>
                  </a:solidFill>
                  <a:bevel/>
                </a:ln>
                <a:solidFill>
                  <a:srgbClr val="FFC000"/>
                </a:solidFill>
                <a:effectLst>
                  <a:glow rad="127000">
                    <a:schemeClr val="accent3">
                      <a:lumMod val="60000"/>
                      <a:lumOff val="40000"/>
                    </a:schemeClr>
                  </a:glow>
                </a:effectLst>
                <a:latin typeface="Adobe Gothic Std B" pitchFamily="34" charset="-128"/>
                <a:ea typeface="Adobe Gothic Std B" pitchFamily="34" charset="-128"/>
              </a:rPr>
              <a:t>Systems </a:t>
            </a:r>
          </a:p>
        </p:txBody>
      </p:sp>
    </p:spTree>
    <p:extLst>
      <p:ext uri="{BB962C8B-B14F-4D97-AF65-F5344CB8AC3E}">
        <p14:creationId xmlns:p14="http://schemas.microsoft.com/office/powerpoint/2010/main" val="651438613"/>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1026"/>
                                        </p:tgtEl>
                                        <p:attrNameLst>
                                          <p:attrName>style.visibility</p:attrName>
                                        </p:attrNameLst>
                                      </p:cBhvr>
                                      <p:to>
                                        <p:strVal val="visible"/>
                                      </p:to>
                                    </p:set>
                                    <p:anim calcmode="lin" valueType="num">
                                      <p:cBhvr>
                                        <p:cTn id="7" dur="1000" fill="hold"/>
                                        <p:tgtEl>
                                          <p:spTgt spid="1026"/>
                                        </p:tgtEl>
                                        <p:attrNameLst>
                                          <p:attrName>ppt_w</p:attrName>
                                        </p:attrNameLst>
                                      </p:cBhvr>
                                      <p:tavLst>
                                        <p:tav tm="0">
                                          <p:val>
                                            <p:fltVal val="0"/>
                                          </p:val>
                                        </p:tav>
                                        <p:tav tm="100000">
                                          <p:val>
                                            <p:strVal val="#ppt_w"/>
                                          </p:val>
                                        </p:tav>
                                      </p:tavLst>
                                    </p:anim>
                                    <p:anim calcmode="lin" valueType="num">
                                      <p:cBhvr>
                                        <p:cTn id="8" dur="1000" fill="hold"/>
                                        <p:tgtEl>
                                          <p:spTgt spid="1026"/>
                                        </p:tgtEl>
                                        <p:attrNameLst>
                                          <p:attrName>ppt_h</p:attrName>
                                        </p:attrNameLst>
                                      </p:cBhvr>
                                      <p:tavLst>
                                        <p:tav tm="0">
                                          <p:val>
                                            <p:fltVal val="0"/>
                                          </p:val>
                                        </p:tav>
                                        <p:tav tm="100000">
                                          <p:val>
                                            <p:strVal val="#ppt_h"/>
                                          </p:val>
                                        </p:tav>
                                      </p:tavLst>
                                    </p:anim>
                                    <p:anim calcmode="lin" valueType="num">
                                      <p:cBhvr>
                                        <p:cTn id="9" dur="1000" fill="hold"/>
                                        <p:tgtEl>
                                          <p:spTgt spid="1026"/>
                                        </p:tgtEl>
                                        <p:attrNameLst>
                                          <p:attrName>style.rotation</p:attrName>
                                        </p:attrNameLst>
                                      </p:cBhvr>
                                      <p:tavLst>
                                        <p:tav tm="0">
                                          <p:val>
                                            <p:fltVal val="90"/>
                                          </p:val>
                                        </p:tav>
                                        <p:tav tm="100000">
                                          <p:val>
                                            <p:fltVal val="0"/>
                                          </p:val>
                                        </p:tav>
                                      </p:tavLst>
                                    </p:anim>
                                    <p:animEffect transition="in" filter="fade">
                                      <p:cBhvr>
                                        <p:cTn id="10" dur="1000"/>
                                        <p:tgtEl>
                                          <p:spTgt spid="1026"/>
                                        </p:tgtEl>
                                      </p:cBhvr>
                                    </p:animEffect>
                                  </p:childTnLst>
                                </p:cTn>
                              </p:par>
                              <p:par>
                                <p:cTn id="11" presetID="42"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1000"/>
                                        <p:tgtEl>
                                          <p:spTgt spid="9"/>
                                        </p:tgtEl>
                                      </p:cBhvr>
                                    </p:animEffect>
                                    <p:anim calcmode="lin" valueType="num">
                                      <p:cBhvr>
                                        <p:cTn id="14" dur="1000" fill="hold"/>
                                        <p:tgtEl>
                                          <p:spTgt spid="9"/>
                                        </p:tgtEl>
                                        <p:attrNameLst>
                                          <p:attrName>ppt_x</p:attrName>
                                        </p:attrNameLst>
                                      </p:cBhvr>
                                      <p:tavLst>
                                        <p:tav tm="0">
                                          <p:val>
                                            <p:strVal val="#ppt_x"/>
                                          </p:val>
                                        </p:tav>
                                        <p:tav tm="100000">
                                          <p:val>
                                            <p:strVal val="#ppt_x"/>
                                          </p:val>
                                        </p:tav>
                                      </p:tavLst>
                                    </p:anim>
                                    <p:anim calcmode="lin" valueType="num">
                                      <p:cBhvr>
                                        <p:cTn id="15" dur="1000" fill="hold"/>
                                        <p:tgtEl>
                                          <p:spTgt spid="9"/>
                                        </p:tgtEl>
                                        <p:attrNameLst>
                                          <p:attrName>ppt_y</p:attrName>
                                        </p:attrNameLst>
                                      </p:cBhvr>
                                      <p:tavLst>
                                        <p:tav tm="0">
                                          <p:val>
                                            <p:strVal val="#ppt_y+.1"/>
                                          </p:val>
                                        </p:tav>
                                        <p:tav tm="100000">
                                          <p:val>
                                            <p:strVal val="#ppt_y"/>
                                          </p:val>
                                        </p:tav>
                                      </p:tavLst>
                                    </p:anim>
                                  </p:childTnLst>
                                </p:cTn>
                              </p:par>
                            </p:childTnLst>
                          </p:cTn>
                        </p:par>
                        <p:par>
                          <p:cTn id="16" fill="hold">
                            <p:stCondLst>
                              <p:cond delay="1000"/>
                            </p:stCondLst>
                            <p:childTnLst>
                              <p:par>
                                <p:cTn id="17" presetID="42" presetClass="entr" presetSubtype="0" fill="hold"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1500"/>
                                        <p:tgtEl>
                                          <p:spTgt spid="15"/>
                                        </p:tgtEl>
                                      </p:cBhvr>
                                    </p:animEffect>
                                    <p:anim calcmode="lin" valueType="num">
                                      <p:cBhvr>
                                        <p:cTn id="20" dur="1500" fill="hold"/>
                                        <p:tgtEl>
                                          <p:spTgt spid="15"/>
                                        </p:tgtEl>
                                        <p:attrNameLst>
                                          <p:attrName>ppt_x</p:attrName>
                                        </p:attrNameLst>
                                      </p:cBhvr>
                                      <p:tavLst>
                                        <p:tav tm="0">
                                          <p:val>
                                            <p:strVal val="#ppt_x"/>
                                          </p:val>
                                        </p:tav>
                                        <p:tav tm="100000">
                                          <p:val>
                                            <p:strVal val="#ppt_x"/>
                                          </p:val>
                                        </p:tav>
                                      </p:tavLst>
                                    </p:anim>
                                    <p:anim calcmode="lin" valueType="num">
                                      <p:cBhvr>
                                        <p:cTn id="21" dur="1500" fill="hold"/>
                                        <p:tgtEl>
                                          <p:spTgt spid="15"/>
                                        </p:tgtEl>
                                        <p:attrNameLst>
                                          <p:attrName>ppt_y</p:attrName>
                                        </p:attrNameLst>
                                      </p:cBhvr>
                                      <p:tavLst>
                                        <p:tav tm="0">
                                          <p:val>
                                            <p:strVal val="#ppt_y+.1"/>
                                          </p:val>
                                        </p:tav>
                                        <p:tav tm="100000">
                                          <p:val>
                                            <p:strVal val="#ppt_y"/>
                                          </p:val>
                                        </p:tav>
                                      </p:tavLst>
                                    </p:anim>
                                  </p:childTnLst>
                                </p:cTn>
                              </p:par>
                              <p:par>
                                <p:cTn id="22" presetID="42" presetClass="exit" presetSubtype="0" fill="hold" grpId="0" nodeType="withEffect">
                                  <p:stCondLst>
                                    <p:cond delay="0"/>
                                  </p:stCondLst>
                                  <p:childTnLst>
                                    <p:animEffect transition="out" filter="fade">
                                      <p:cBhvr>
                                        <p:cTn id="23" dur="1500"/>
                                        <p:tgtEl>
                                          <p:spTgt spid="8"/>
                                        </p:tgtEl>
                                      </p:cBhvr>
                                    </p:animEffect>
                                    <p:anim calcmode="lin" valueType="num">
                                      <p:cBhvr>
                                        <p:cTn id="24" dur="1500"/>
                                        <p:tgtEl>
                                          <p:spTgt spid="8"/>
                                        </p:tgtEl>
                                        <p:attrNameLst>
                                          <p:attrName>ppt_x</p:attrName>
                                        </p:attrNameLst>
                                      </p:cBhvr>
                                      <p:tavLst>
                                        <p:tav tm="0">
                                          <p:val>
                                            <p:strVal val="ppt_x"/>
                                          </p:val>
                                        </p:tav>
                                        <p:tav tm="100000">
                                          <p:val>
                                            <p:strVal val="ppt_x"/>
                                          </p:val>
                                        </p:tav>
                                      </p:tavLst>
                                    </p:anim>
                                    <p:anim calcmode="lin" valueType="num">
                                      <p:cBhvr>
                                        <p:cTn id="25" dur="1500"/>
                                        <p:tgtEl>
                                          <p:spTgt spid="8"/>
                                        </p:tgtEl>
                                        <p:attrNameLst>
                                          <p:attrName>ppt_y</p:attrName>
                                        </p:attrNameLst>
                                      </p:cBhvr>
                                      <p:tavLst>
                                        <p:tav tm="0">
                                          <p:val>
                                            <p:strVal val="ppt_y"/>
                                          </p:val>
                                        </p:tav>
                                        <p:tav tm="100000">
                                          <p:val>
                                            <p:strVal val="ppt_y+.1"/>
                                          </p:val>
                                        </p:tav>
                                      </p:tavLst>
                                    </p:anim>
                                    <p:set>
                                      <p:cBhvr>
                                        <p:cTn id="26" dur="1" fill="hold">
                                          <p:stCondLst>
                                            <p:cond delay="1499"/>
                                          </p:stCondLst>
                                        </p:cTn>
                                        <p:tgtEl>
                                          <p:spTgt spid="8"/>
                                        </p:tgtEl>
                                        <p:attrNameLst>
                                          <p:attrName>style.visibility</p:attrName>
                                        </p:attrNameLst>
                                      </p:cBhvr>
                                      <p:to>
                                        <p:strVal val="hidden"/>
                                      </p:to>
                                    </p:set>
                                  </p:childTnLst>
                                </p:cTn>
                              </p:par>
                              <p:par>
                                <p:cTn id="27" presetID="53" presetClass="entr" presetSubtype="16" fill="hold" nodeType="withEffect">
                                  <p:stCondLst>
                                    <p:cond delay="250"/>
                                  </p:stCondLst>
                                  <p:childTnLst>
                                    <p:set>
                                      <p:cBhvr>
                                        <p:cTn id="28" dur="1" fill="hold">
                                          <p:stCondLst>
                                            <p:cond delay="0"/>
                                          </p:stCondLst>
                                        </p:cTn>
                                        <p:tgtEl>
                                          <p:spTgt spid="8">
                                            <p:txEl>
                                              <p:pRg st="0" end="0"/>
                                            </p:txEl>
                                          </p:spTgt>
                                        </p:tgtEl>
                                        <p:attrNameLst>
                                          <p:attrName>style.visibility</p:attrName>
                                        </p:attrNameLst>
                                      </p:cBhvr>
                                      <p:to>
                                        <p:strVal val="visible"/>
                                      </p:to>
                                    </p:set>
                                    <p:anim calcmode="lin" valueType="num">
                                      <p:cBhvr>
                                        <p:cTn id="29" dur="1500" fill="hold"/>
                                        <p:tgtEl>
                                          <p:spTgt spid="8">
                                            <p:txEl>
                                              <p:pRg st="0" end="0"/>
                                            </p:txEl>
                                          </p:spTgt>
                                        </p:tgtEl>
                                        <p:attrNameLst>
                                          <p:attrName>ppt_w</p:attrName>
                                        </p:attrNameLst>
                                      </p:cBhvr>
                                      <p:tavLst>
                                        <p:tav tm="0">
                                          <p:val>
                                            <p:fltVal val="0"/>
                                          </p:val>
                                        </p:tav>
                                        <p:tav tm="100000">
                                          <p:val>
                                            <p:strVal val="#ppt_w"/>
                                          </p:val>
                                        </p:tav>
                                      </p:tavLst>
                                    </p:anim>
                                    <p:anim calcmode="lin" valueType="num">
                                      <p:cBhvr>
                                        <p:cTn id="30" dur="1500" fill="hold"/>
                                        <p:tgtEl>
                                          <p:spTgt spid="8">
                                            <p:txEl>
                                              <p:pRg st="0" end="0"/>
                                            </p:txEl>
                                          </p:spTgt>
                                        </p:tgtEl>
                                        <p:attrNameLst>
                                          <p:attrName>ppt_h</p:attrName>
                                        </p:attrNameLst>
                                      </p:cBhvr>
                                      <p:tavLst>
                                        <p:tav tm="0">
                                          <p:val>
                                            <p:fltVal val="0"/>
                                          </p:val>
                                        </p:tav>
                                        <p:tav tm="100000">
                                          <p:val>
                                            <p:strVal val="#ppt_h"/>
                                          </p:val>
                                        </p:tav>
                                      </p:tavLst>
                                    </p:anim>
                                    <p:animEffect transition="in" filter="fade">
                                      <p:cBhvr>
                                        <p:cTn id="31" dur="15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rgbClr val="FFFF00"/>
            </a:gs>
            <a:gs pos="89000">
              <a:schemeClr val="accent3">
                <a:lumMod val="50000"/>
              </a:schemeClr>
            </a:gs>
            <a:gs pos="72000">
              <a:srgbClr val="FFFF00"/>
            </a:gs>
            <a:gs pos="46000">
              <a:schemeClr val="accent3">
                <a:lumMod val="50000"/>
              </a:schemeClr>
            </a:gs>
            <a:gs pos="100000">
              <a:schemeClr val="accent3">
                <a:lumMod val="5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8675" y="770156"/>
            <a:ext cx="7009892" cy="358140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2" name="Rectangle 1"/>
          <p:cNvSpPr/>
          <p:nvPr/>
        </p:nvSpPr>
        <p:spPr>
          <a:xfrm>
            <a:off x="381000" y="114300"/>
            <a:ext cx="4206601" cy="646331"/>
          </a:xfrm>
          <a:prstGeom prst="rect">
            <a:avLst/>
          </a:prstGeom>
        </p:spPr>
        <p:txBody>
          <a:bodyPr wrap="none">
            <a:spAutoFit/>
            <a:scene3d>
              <a:camera prst="orthographicFront"/>
              <a:lightRig rig="threePt" dir="t"/>
            </a:scene3d>
            <a:sp3d contourW="12700" prstMaterial="dkEdge">
              <a:bevelB w="57150" h="38100" prst="artDeco"/>
              <a:contourClr>
                <a:schemeClr val="accent3">
                  <a:lumMod val="50000"/>
                </a:schemeClr>
              </a:contourClr>
            </a:sp3d>
          </a:bodyPr>
          <a:lstStyle/>
          <a:p>
            <a:r>
              <a:rPr lang="en-US" sz="3600" b="1" dirty="0" smtClean="0">
                <a:ln w="15875">
                  <a:solidFill>
                    <a:srgbClr val="00B050"/>
                  </a:solidFill>
                </a:ln>
                <a:solidFill>
                  <a:srgbClr val="FFFF00"/>
                </a:solidFill>
                <a:effectLst>
                  <a:outerShdw blurRad="50800" dist="50800" dir="5400000" algn="ctr" rotWithShape="0">
                    <a:schemeClr val="bg1">
                      <a:lumMod val="95000"/>
                      <a:lumOff val="5000"/>
                    </a:schemeClr>
                  </a:outerShdw>
                </a:effectLst>
                <a:latin typeface="Eras Bold ITC" pitchFamily="34" charset="0"/>
              </a:rPr>
              <a:t>Electrical </a:t>
            </a:r>
            <a:r>
              <a:rPr lang="en-US" sz="3600" b="1" dirty="0">
                <a:ln w="15875">
                  <a:solidFill>
                    <a:srgbClr val="00B050"/>
                  </a:solidFill>
                </a:ln>
                <a:solidFill>
                  <a:srgbClr val="FFFF00"/>
                </a:solidFill>
                <a:effectLst>
                  <a:outerShdw blurRad="50800" dist="50800" dir="5400000" algn="ctr" rotWithShape="0">
                    <a:schemeClr val="bg1">
                      <a:lumMod val="95000"/>
                      <a:lumOff val="5000"/>
                    </a:schemeClr>
                  </a:outerShdw>
                </a:effectLst>
                <a:latin typeface="Eras Bold ITC" pitchFamily="34" charset="0"/>
              </a:rPr>
              <a:t>Circuits</a:t>
            </a:r>
          </a:p>
        </p:txBody>
      </p:sp>
      <p:sp>
        <p:nvSpPr>
          <p:cNvPr id="4" name="Rectangle 3"/>
          <p:cNvSpPr/>
          <p:nvPr/>
        </p:nvSpPr>
        <p:spPr>
          <a:xfrm>
            <a:off x="1627518" y="3467100"/>
            <a:ext cx="7467600" cy="2000548"/>
          </a:xfrm>
          <a:prstGeom prst="rect">
            <a:avLst/>
          </a:prstGeom>
          <a:effectLst>
            <a:innerShdw blurRad="63500" dist="50800">
              <a:prstClr val="black">
                <a:alpha val="50000"/>
              </a:prstClr>
            </a:innerShdw>
          </a:effectLst>
          <a:sp3d>
            <a:bevelT w="165100" prst="coolSlant"/>
          </a:sp3d>
        </p:spPr>
        <p:txBody>
          <a:bodyPr wrap="square">
            <a:spAutoFit/>
            <a:scene3d>
              <a:camera prst="orthographicFront"/>
              <a:lightRig rig="threePt" dir="t"/>
            </a:scene3d>
            <a:sp3d extrusionH="38100" contourW="12700" prstMaterial="metal">
              <a:bevelT w="50800" h="38100" prst="riblet"/>
              <a:bevelB w="69850" h="69850" prst="divot"/>
              <a:extrusionClr>
                <a:schemeClr val="tx1">
                  <a:lumMod val="65000"/>
                </a:schemeClr>
              </a:extrusionClr>
              <a:contourClr>
                <a:srgbClr val="00B050"/>
              </a:contourClr>
            </a:sp3d>
          </a:bodyPr>
          <a:lstStyle/>
          <a:p>
            <a:r>
              <a:rPr lang="en-US" sz="3600" dirty="0" smtClean="0">
                <a:ln>
                  <a:gradFill flip="none" rotWithShape="1">
                    <a:gsLst>
                      <a:gs pos="0">
                        <a:srgbClr val="00B050"/>
                      </a:gs>
                      <a:gs pos="50000">
                        <a:srgbClr val="00B050"/>
                      </a:gs>
                      <a:gs pos="100000">
                        <a:srgbClr val="00B050"/>
                      </a:gs>
                    </a:gsLst>
                    <a:lin ang="2700000" scaled="1"/>
                    <a:tileRect/>
                  </a:gradFill>
                </a:ln>
                <a:solidFill>
                  <a:srgbClr val="FFFF00"/>
                </a:solidFill>
                <a:effectLst>
                  <a:outerShdw blurRad="38100" dist="38100" dir="2700000" algn="tl">
                    <a:srgbClr val="000000">
                      <a:alpha val="43137"/>
                    </a:srgbClr>
                  </a:outerShdw>
                </a:effectLst>
                <a:latin typeface="Eras Bold ITC" pitchFamily="34" charset="0"/>
              </a:rPr>
              <a:t>EE-204 </a:t>
            </a:r>
            <a:r>
              <a:rPr lang="en-US" sz="2200" b="1" dirty="0" smtClean="0">
                <a:ln w="12700" cap="flat" cmpd="dbl">
                  <a:solidFill>
                    <a:schemeClr val="bg1">
                      <a:lumMod val="65000"/>
                      <a:lumOff val="35000"/>
                    </a:schemeClr>
                  </a:solidFill>
                  <a:bevel/>
                </a:ln>
                <a:solidFill>
                  <a:schemeClr val="bg1"/>
                </a:solidFill>
                <a:effectLst>
                  <a:glow rad="25400">
                    <a:schemeClr val="accent5">
                      <a:lumMod val="75000"/>
                      <a:alpha val="50000"/>
                    </a:schemeClr>
                  </a:glow>
                  <a:outerShdw blurRad="25400" dist="12700" dir="5400000" algn="ctr" rotWithShape="0">
                    <a:srgbClr val="FFFF00"/>
                  </a:outerShdw>
                </a:effectLst>
                <a:latin typeface="Eras Demi ITC" pitchFamily="34" charset="0"/>
                <a:cs typeface="BrowalliaUPC" pitchFamily="34" charset="-34"/>
              </a:rPr>
              <a:t>Circuit </a:t>
            </a:r>
            <a:r>
              <a:rPr lang="en-US" sz="2200" b="1" dirty="0">
                <a:ln w="12700" cap="flat" cmpd="dbl">
                  <a:solidFill>
                    <a:schemeClr val="bg1">
                      <a:lumMod val="65000"/>
                      <a:lumOff val="35000"/>
                    </a:schemeClr>
                  </a:solidFill>
                  <a:bevel/>
                </a:ln>
                <a:solidFill>
                  <a:schemeClr val="bg1"/>
                </a:solidFill>
                <a:effectLst>
                  <a:glow rad="25400">
                    <a:schemeClr val="accent5">
                      <a:lumMod val="75000"/>
                      <a:alpha val="50000"/>
                    </a:schemeClr>
                  </a:glow>
                  <a:outerShdw blurRad="25400" dist="12700" dir="5400000" algn="ctr" rotWithShape="0">
                    <a:srgbClr val="FFFF00"/>
                  </a:outerShdw>
                </a:effectLst>
                <a:latin typeface="Eras Demi ITC" pitchFamily="34" charset="0"/>
                <a:cs typeface="BrowalliaUPC" pitchFamily="34" charset="-34"/>
              </a:rPr>
              <a:t>elements and their voltage-current relations; </a:t>
            </a:r>
            <a:r>
              <a:rPr lang="en-US" sz="2200" b="1" dirty="0" err="1" smtClean="0">
                <a:ln w="12700" cap="flat" cmpd="dbl">
                  <a:solidFill>
                    <a:schemeClr val="bg1">
                      <a:lumMod val="65000"/>
                      <a:lumOff val="35000"/>
                    </a:schemeClr>
                  </a:solidFill>
                  <a:bevel/>
                </a:ln>
                <a:solidFill>
                  <a:schemeClr val="bg1"/>
                </a:solidFill>
                <a:effectLst>
                  <a:glow rad="25400">
                    <a:schemeClr val="accent5">
                      <a:lumMod val="75000"/>
                      <a:alpha val="50000"/>
                    </a:schemeClr>
                  </a:glow>
                  <a:outerShdw blurRad="25400" dist="12700" dir="5400000" algn="ctr" rotWithShape="0">
                    <a:srgbClr val="FFFF00"/>
                  </a:outerShdw>
                </a:effectLst>
                <a:latin typeface="Eras Demi ITC" pitchFamily="34" charset="0"/>
                <a:cs typeface="BrowalliaUPC" pitchFamily="34" charset="-34"/>
              </a:rPr>
              <a:t>Kirchoff's</a:t>
            </a:r>
            <a:r>
              <a:rPr lang="en-US" sz="2200" b="1" dirty="0" smtClean="0">
                <a:ln w="12700" cap="flat" cmpd="dbl">
                  <a:solidFill>
                    <a:schemeClr val="bg1">
                      <a:lumMod val="65000"/>
                      <a:lumOff val="35000"/>
                    </a:schemeClr>
                  </a:solidFill>
                  <a:bevel/>
                </a:ln>
                <a:solidFill>
                  <a:schemeClr val="bg1"/>
                </a:solidFill>
                <a:effectLst>
                  <a:glow rad="25400">
                    <a:schemeClr val="accent5">
                      <a:lumMod val="75000"/>
                      <a:alpha val="50000"/>
                    </a:schemeClr>
                  </a:glow>
                  <a:outerShdw blurRad="25400" dist="12700" dir="5400000" algn="ctr" rotWithShape="0">
                    <a:srgbClr val="FFFF00"/>
                  </a:outerShdw>
                </a:effectLst>
                <a:latin typeface="Eras Demi ITC" pitchFamily="34" charset="0"/>
                <a:cs typeface="BrowalliaUPC" pitchFamily="34" charset="-34"/>
              </a:rPr>
              <a:t> </a:t>
            </a:r>
            <a:r>
              <a:rPr lang="en-US" sz="2200" b="1" dirty="0">
                <a:ln w="12700" cap="flat" cmpd="dbl">
                  <a:solidFill>
                    <a:schemeClr val="bg1">
                      <a:lumMod val="65000"/>
                      <a:lumOff val="35000"/>
                    </a:schemeClr>
                  </a:solidFill>
                  <a:bevel/>
                </a:ln>
                <a:solidFill>
                  <a:schemeClr val="bg1"/>
                </a:solidFill>
                <a:effectLst>
                  <a:glow rad="25400">
                    <a:schemeClr val="accent5">
                      <a:lumMod val="75000"/>
                      <a:alpha val="50000"/>
                    </a:schemeClr>
                  </a:glow>
                  <a:outerShdw blurRad="25400" dist="12700" dir="5400000" algn="ctr" rotWithShape="0">
                    <a:srgbClr val="FFFF00"/>
                  </a:outerShdw>
                </a:effectLst>
                <a:latin typeface="Eras Demi ITC" pitchFamily="34" charset="0"/>
                <a:cs typeface="BrowalliaUPC" pitchFamily="34" charset="-34"/>
              </a:rPr>
              <a:t>laws' elementary circuit analysis; continuous signals; differential equations; state variable equations; first and second order systems; introduction to circuit analysis </a:t>
            </a:r>
            <a:r>
              <a:rPr lang="en-US" sz="2200" b="1" dirty="0" smtClean="0">
                <a:ln w="12700" cap="flat" cmpd="dbl">
                  <a:solidFill>
                    <a:schemeClr val="bg1">
                      <a:lumMod val="65000"/>
                      <a:lumOff val="35000"/>
                    </a:schemeClr>
                  </a:solidFill>
                  <a:bevel/>
                </a:ln>
                <a:solidFill>
                  <a:schemeClr val="bg1"/>
                </a:solidFill>
                <a:effectLst>
                  <a:glow rad="25400">
                    <a:schemeClr val="accent5">
                      <a:lumMod val="75000"/>
                      <a:alpha val="50000"/>
                    </a:schemeClr>
                  </a:glow>
                  <a:outerShdw blurRad="25400" dist="12700" dir="5400000" algn="ctr" rotWithShape="0">
                    <a:srgbClr val="FFFF00"/>
                  </a:outerShdw>
                </a:effectLst>
                <a:latin typeface="Eras Demi ITC" pitchFamily="34" charset="0"/>
                <a:cs typeface="BrowalliaUPC" pitchFamily="34" charset="-34"/>
              </a:rPr>
              <a:t>software.</a:t>
            </a:r>
            <a:endParaRPr lang="en-US" sz="2200" b="1" dirty="0">
              <a:ln w="12700" cap="flat" cmpd="dbl">
                <a:solidFill>
                  <a:schemeClr val="bg1">
                    <a:lumMod val="65000"/>
                    <a:lumOff val="35000"/>
                  </a:schemeClr>
                </a:solidFill>
                <a:bevel/>
              </a:ln>
              <a:solidFill>
                <a:schemeClr val="bg1"/>
              </a:solidFill>
              <a:effectLst>
                <a:glow rad="25400">
                  <a:schemeClr val="accent5">
                    <a:lumMod val="75000"/>
                    <a:alpha val="50000"/>
                  </a:schemeClr>
                </a:glow>
                <a:outerShdw blurRad="25400" dist="12700" dir="5400000" algn="ctr" rotWithShape="0">
                  <a:srgbClr val="FFFF00"/>
                </a:outerShdw>
              </a:effectLst>
              <a:latin typeface="Eras Demi ITC" pitchFamily="34" charset="0"/>
              <a:cs typeface="BrowalliaUPC" pitchFamily="34" charset="-34"/>
            </a:endParaRPr>
          </a:p>
        </p:txBody>
      </p:sp>
    </p:spTree>
    <p:extLst>
      <p:ext uri="{BB962C8B-B14F-4D97-AF65-F5344CB8AC3E}">
        <p14:creationId xmlns:p14="http://schemas.microsoft.com/office/powerpoint/2010/main" val="762980283"/>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6" presetClass="entr" presetSubtype="0"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by="(-#ppt_w*2)" calcmode="lin" valueType="num">
                                      <p:cBhvr rctx="PPT">
                                        <p:cTn id="7" dur="500" autoRev="1" fill="hold">
                                          <p:stCondLst>
                                            <p:cond delay="0"/>
                                          </p:stCondLst>
                                        </p:cTn>
                                        <p:tgtEl>
                                          <p:spTgt spid="2"/>
                                        </p:tgtEl>
                                        <p:attrNameLst>
                                          <p:attrName>ppt_w</p:attrName>
                                        </p:attrNameLst>
                                      </p:cBhvr>
                                    </p:anim>
                                    <p:anim by="(#ppt_w*0.50)" calcmode="lin" valueType="num">
                                      <p:cBhvr>
                                        <p:cTn id="8" dur="500" decel="50000" autoRev="1" fill="hold">
                                          <p:stCondLst>
                                            <p:cond delay="0"/>
                                          </p:stCondLst>
                                        </p:cTn>
                                        <p:tgtEl>
                                          <p:spTgt spid="2"/>
                                        </p:tgtEl>
                                        <p:attrNameLst>
                                          <p:attrName>ppt_x</p:attrName>
                                        </p:attrNameLst>
                                      </p:cBhvr>
                                    </p:anim>
                                    <p:anim from="(-#ppt_h/2)" to="(#ppt_y)" calcmode="lin" valueType="num">
                                      <p:cBhvr>
                                        <p:cTn id="9" dur="1000" fill="hold">
                                          <p:stCondLst>
                                            <p:cond delay="0"/>
                                          </p:stCondLst>
                                        </p:cTn>
                                        <p:tgtEl>
                                          <p:spTgt spid="2"/>
                                        </p:tgtEl>
                                        <p:attrNameLst>
                                          <p:attrName>ppt_y</p:attrName>
                                        </p:attrNameLst>
                                      </p:cBhvr>
                                    </p:anim>
                                    <p:animRot by="21600000">
                                      <p:cBhvr>
                                        <p:cTn id="10" dur="1000" fill="hold">
                                          <p:stCondLst>
                                            <p:cond delay="0"/>
                                          </p:stCondLst>
                                        </p:cTn>
                                        <p:tgtEl>
                                          <p:spTgt spid="2"/>
                                        </p:tgtEl>
                                        <p:attrNameLst>
                                          <p:attrName>r</p:attrName>
                                        </p:attrNameLst>
                                      </p:cBhvr>
                                    </p:animRot>
                                  </p:childTnLst>
                                </p:cTn>
                              </p:par>
                              <p:par>
                                <p:cTn id="11" presetID="45"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1000"/>
                                        <p:tgtEl>
                                          <p:spTgt spid="3"/>
                                        </p:tgtEl>
                                      </p:cBhvr>
                                    </p:animEffect>
                                    <p:anim calcmode="lin" valueType="num">
                                      <p:cBhvr>
                                        <p:cTn id="14" dur="1000" fill="hold"/>
                                        <p:tgtEl>
                                          <p:spTgt spid="3"/>
                                        </p:tgtEl>
                                        <p:attrNameLst>
                                          <p:attrName>ppt_w</p:attrName>
                                        </p:attrNameLst>
                                      </p:cBhvr>
                                      <p:tavLst>
                                        <p:tav tm="0" fmla="#ppt_w*sin(2.5*pi*$)">
                                          <p:val>
                                            <p:fltVal val="0"/>
                                          </p:val>
                                        </p:tav>
                                        <p:tav tm="100000">
                                          <p:val>
                                            <p:fltVal val="1"/>
                                          </p:val>
                                        </p:tav>
                                      </p:tavLst>
                                    </p:anim>
                                    <p:anim calcmode="lin" valueType="num">
                                      <p:cBhvr>
                                        <p:cTn id="15" dur="1000" fill="hold"/>
                                        <p:tgtEl>
                                          <p:spTgt spid="3"/>
                                        </p:tgtEl>
                                        <p:attrNameLst>
                                          <p:attrName>ppt_h</p:attrName>
                                        </p:attrNameLst>
                                      </p:cBhvr>
                                      <p:tavLst>
                                        <p:tav tm="0">
                                          <p:val>
                                            <p:strVal val="#ppt_h"/>
                                          </p:val>
                                        </p:tav>
                                        <p:tav tm="100000">
                                          <p:val>
                                            <p:strVal val="#ppt_h"/>
                                          </p:val>
                                        </p:tav>
                                      </p:tavLst>
                                    </p:anim>
                                  </p:childTnLst>
                                </p:cTn>
                              </p:par>
                            </p:childTnLst>
                          </p:cTn>
                        </p:par>
                        <p:par>
                          <p:cTn id="16" fill="hold">
                            <p:stCondLst>
                              <p:cond delay="2700"/>
                            </p:stCondLst>
                            <p:childTnLst>
                              <p:par>
                                <p:cTn id="17" presetID="16" presetClass="entr" presetSubtype="21" fill="hold" nodeType="after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animEffect transition="in" filter="barn(inVertical)">
                                      <p:cBhvr>
                                        <p:cTn id="19" dur="1000"/>
                                        <p:tgtEl>
                                          <p:spTgt spid="4">
                                            <p:txEl>
                                              <p:pRg st="0" end="0"/>
                                            </p:txEl>
                                          </p:spTgt>
                                        </p:tgtEl>
                                      </p:cBhvr>
                                    </p:animEffect>
                                  </p:childTnLst>
                                </p:cTn>
                              </p:par>
                            </p:childTnLst>
                          </p:cTn>
                        </p:par>
                        <p:par>
                          <p:cTn id="20" fill="hold">
                            <p:stCondLst>
                              <p:cond delay="3700"/>
                            </p:stCondLst>
                            <p:childTnLst>
                              <p:par>
                                <p:cTn id="21" presetID="22" presetClass="entr" presetSubtype="4" fill="hold" nodeType="afterEffect">
                                  <p:stCondLst>
                                    <p:cond delay="0"/>
                                  </p:stCondLst>
                                  <p:childTnLst>
                                    <p:set>
                                      <p:cBhvr>
                                        <p:cTn id="22" dur="1" fill="hold">
                                          <p:stCondLst>
                                            <p:cond delay="0"/>
                                          </p:stCondLst>
                                        </p:cTn>
                                        <p:tgtEl>
                                          <p:spTgt spid="2">
                                            <p:txEl>
                                              <p:pRg st="0" end="0"/>
                                            </p:txEl>
                                          </p:spTgt>
                                        </p:tgtEl>
                                        <p:attrNameLst>
                                          <p:attrName>style.visibility</p:attrName>
                                        </p:attrNameLst>
                                      </p:cBhvr>
                                      <p:to>
                                        <p:strVal val="visible"/>
                                      </p:to>
                                    </p:set>
                                    <p:animEffect transition="in" filter="wipe(down)">
                                      <p:cBhvr>
                                        <p:cTn id="23" dur="10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rgbClr val="C00000"/>
            </a:gs>
            <a:gs pos="78000">
              <a:srgbClr val="CC6600"/>
            </a:gs>
            <a:gs pos="60000">
              <a:schemeClr val="tx1">
                <a:lumMod val="50000"/>
              </a:schemeClr>
            </a:gs>
            <a:gs pos="35000">
              <a:schemeClr val="tx1">
                <a:lumMod val="50000"/>
              </a:schemeClr>
            </a:gs>
            <a:gs pos="45425">
              <a:srgbClr val="CC6600"/>
            </a:gs>
            <a:gs pos="100000">
              <a:srgbClr val="C00000"/>
            </a:gs>
          </a:gsLst>
          <a:lin ang="2400000" scaled="0"/>
          <a:tileRect/>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5800" y="439195"/>
            <a:ext cx="7620000" cy="4648200"/>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
        <p:nvSpPr>
          <p:cNvPr id="5" name="Rectangle 4"/>
          <p:cNvSpPr/>
          <p:nvPr/>
        </p:nvSpPr>
        <p:spPr>
          <a:xfrm>
            <a:off x="2971800" y="160466"/>
            <a:ext cx="5897768" cy="646331"/>
          </a:xfrm>
          <a:prstGeom prst="rect">
            <a:avLst/>
          </a:prstGeom>
        </p:spPr>
        <p:txBody>
          <a:bodyPr wrap="none">
            <a:spAutoFit/>
          </a:bodyPr>
          <a:lstStyle/>
          <a:p>
            <a:r>
              <a:rPr lang="en-US" sz="3600" b="1" dirty="0" smtClean="0">
                <a:ln>
                  <a:solidFill>
                    <a:schemeClr val="bg1"/>
                  </a:solidFill>
                </a:ln>
                <a:solidFill>
                  <a:schemeClr val="accent6">
                    <a:lumMod val="75000"/>
                  </a:schemeClr>
                </a:solidFill>
                <a:effectLst>
                  <a:glow rad="63500">
                    <a:srgbClr val="D20000"/>
                  </a:glow>
                  <a:outerShdw blurRad="50800" dist="50800" dir="5400000" algn="ctr" rotWithShape="0">
                    <a:schemeClr val="tx1">
                      <a:lumMod val="50000"/>
                    </a:schemeClr>
                  </a:outerShdw>
                </a:effectLst>
                <a:latin typeface="Aharoni" pitchFamily="2" charset="-79"/>
                <a:cs typeface="Aharoni" pitchFamily="2" charset="-79"/>
              </a:rPr>
              <a:t>Digital </a:t>
            </a:r>
            <a:r>
              <a:rPr lang="en-US" sz="3600" b="1" dirty="0">
                <a:ln>
                  <a:solidFill>
                    <a:schemeClr val="bg1"/>
                  </a:solidFill>
                </a:ln>
                <a:solidFill>
                  <a:schemeClr val="accent6">
                    <a:lumMod val="75000"/>
                  </a:schemeClr>
                </a:solidFill>
                <a:effectLst>
                  <a:glow rad="63500">
                    <a:srgbClr val="D20000"/>
                  </a:glow>
                  <a:outerShdw blurRad="50800" dist="50800" dir="5400000" algn="ctr" rotWithShape="0">
                    <a:schemeClr val="tx1">
                      <a:lumMod val="50000"/>
                    </a:schemeClr>
                  </a:outerShdw>
                </a:effectLst>
                <a:latin typeface="Aharoni" pitchFamily="2" charset="-79"/>
                <a:cs typeface="Aharoni" pitchFamily="2" charset="-79"/>
              </a:rPr>
              <a:t>Computer Theory I </a:t>
            </a:r>
          </a:p>
        </p:txBody>
      </p:sp>
      <p:sp>
        <p:nvSpPr>
          <p:cNvPr id="6" name="Rectangle 5"/>
          <p:cNvSpPr/>
          <p:nvPr/>
        </p:nvSpPr>
        <p:spPr>
          <a:xfrm>
            <a:off x="238125" y="3695700"/>
            <a:ext cx="8077200" cy="1815882"/>
          </a:xfrm>
          <a:prstGeom prst="rect">
            <a:avLst/>
          </a:prstGeom>
        </p:spPr>
        <p:txBody>
          <a:bodyPr wrap="square">
            <a:spAutoFit/>
          </a:bodyPr>
          <a:lstStyle/>
          <a:p>
            <a:r>
              <a:rPr lang="en-US" sz="4000" b="1" dirty="0" smtClean="0">
                <a:ln>
                  <a:solidFill>
                    <a:schemeClr val="bg1"/>
                  </a:solidFill>
                </a:ln>
                <a:solidFill>
                  <a:schemeClr val="accent6">
                    <a:lumMod val="75000"/>
                  </a:schemeClr>
                </a:solidFill>
                <a:effectLst>
                  <a:glow rad="12700">
                    <a:srgbClr val="D20000"/>
                  </a:glow>
                  <a:outerShdw blurRad="12700" dist="25400" dir="5400000" algn="ctr" rotWithShape="0">
                    <a:schemeClr val="tx1">
                      <a:lumMod val="50000"/>
                    </a:schemeClr>
                  </a:outerShdw>
                </a:effectLst>
                <a:latin typeface="Consolas" pitchFamily="49" charset="0"/>
                <a:cs typeface="Consolas" pitchFamily="49" charset="0"/>
              </a:rPr>
              <a:t>ET-540 </a:t>
            </a:r>
            <a:r>
              <a:rPr lang="en-US" sz="2400" b="1" dirty="0" smtClean="0">
                <a:ln>
                  <a:solidFill>
                    <a:schemeClr val="bg1"/>
                  </a:solidFill>
                </a:ln>
                <a:solidFill>
                  <a:schemeClr val="accent6">
                    <a:lumMod val="75000"/>
                    <a:alpha val="41000"/>
                  </a:schemeClr>
                </a:solidFill>
                <a:effectLst>
                  <a:glow rad="12700">
                    <a:srgbClr val="D20000"/>
                  </a:glow>
                  <a:outerShdw blurRad="12700" dist="25400" dir="5400000" algn="ctr" rotWithShape="0">
                    <a:schemeClr val="tx1">
                      <a:lumMod val="50000"/>
                    </a:schemeClr>
                  </a:outerShdw>
                </a:effectLst>
                <a:latin typeface="Consolas" pitchFamily="49" charset="0"/>
                <a:cs typeface="Consolas" pitchFamily="49" charset="0"/>
              </a:rPr>
              <a:t>number </a:t>
            </a:r>
            <a:r>
              <a:rPr lang="en-US" sz="2400" b="1" dirty="0">
                <a:ln>
                  <a:solidFill>
                    <a:schemeClr val="bg1"/>
                  </a:solidFill>
                </a:ln>
                <a:solidFill>
                  <a:schemeClr val="accent6">
                    <a:lumMod val="75000"/>
                    <a:alpha val="41000"/>
                  </a:schemeClr>
                </a:solidFill>
                <a:effectLst>
                  <a:glow rad="12700">
                    <a:srgbClr val="D20000"/>
                  </a:glow>
                  <a:outerShdw blurRad="12700" dist="25400" dir="5400000" algn="ctr" rotWithShape="0">
                    <a:schemeClr val="tx1">
                      <a:lumMod val="50000"/>
                    </a:schemeClr>
                  </a:outerShdw>
                </a:effectLst>
                <a:latin typeface="Consolas" pitchFamily="49" charset="0"/>
                <a:cs typeface="Consolas" pitchFamily="49" charset="0"/>
              </a:rPr>
              <a:t>systems; Boolean algebra; logic </a:t>
            </a:r>
            <a:r>
              <a:rPr lang="en-US" sz="2400" b="1" dirty="0" smtClean="0">
                <a:ln>
                  <a:solidFill>
                    <a:schemeClr val="bg1"/>
                  </a:solidFill>
                </a:ln>
                <a:solidFill>
                  <a:schemeClr val="accent6">
                    <a:lumMod val="75000"/>
                    <a:alpha val="41000"/>
                  </a:schemeClr>
                </a:solidFill>
                <a:effectLst>
                  <a:glow rad="12700">
                    <a:srgbClr val="D20000"/>
                  </a:glow>
                  <a:outerShdw blurRad="12700" dist="25400" dir="5400000" algn="ctr" rotWithShape="0">
                    <a:schemeClr val="tx1">
                      <a:lumMod val="50000"/>
                    </a:schemeClr>
                  </a:outerShdw>
                </a:effectLst>
                <a:latin typeface="Consolas" pitchFamily="49" charset="0"/>
                <a:cs typeface="Consolas" pitchFamily="49" charset="0"/>
              </a:rPr>
              <a:t>elements; </a:t>
            </a:r>
            <a:r>
              <a:rPr lang="en-US" sz="2400" b="1" dirty="0" err="1" smtClean="0">
                <a:ln>
                  <a:solidFill>
                    <a:schemeClr val="bg1"/>
                  </a:solidFill>
                </a:ln>
                <a:solidFill>
                  <a:schemeClr val="accent6">
                    <a:lumMod val="75000"/>
                    <a:alpha val="41000"/>
                  </a:schemeClr>
                </a:solidFill>
                <a:effectLst>
                  <a:glow rad="12700">
                    <a:srgbClr val="D20000"/>
                  </a:glow>
                  <a:outerShdw blurRad="12700" dist="25400" dir="5400000" algn="ctr" rotWithShape="0">
                    <a:schemeClr val="tx1">
                      <a:lumMod val="50000"/>
                    </a:schemeClr>
                  </a:outerShdw>
                </a:effectLst>
                <a:latin typeface="Consolas" pitchFamily="49" charset="0"/>
                <a:cs typeface="Consolas" pitchFamily="49" charset="0"/>
              </a:rPr>
              <a:t>multivibrators</a:t>
            </a:r>
            <a:r>
              <a:rPr lang="en-US" sz="2400" b="1" dirty="0">
                <a:ln>
                  <a:solidFill>
                    <a:schemeClr val="bg1"/>
                  </a:solidFill>
                </a:ln>
                <a:solidFill>
                  <a:schemeClr val="accent6">
                    <a:lumMod val="75000"/>
                    <a:alpha val="41000"/>
                  </a:schemeClr>
                </a:solidFill>
                <a:effectLst>
                  <a:glow rad="12700">
                    <a:srgbClr val="D20000"/>
                  </a:glow>
                  <a:outerShdw blurRad="12700" dist="25400" dir="5400000" algn="ctr" rotWithShape="0">
                    <a:schemeClr val="tx1">
                      <a:lumMod val="50000"/>
                    </a:schemeClr>
                  </a:outerShdw>
                </a:effectLst>
                <a:latin typeface="Consolas" pitchFamily="49" charset="0"/>
                <a:cs typeface="Consolas" pitchFamily="49" charset="0"/>
              </a:rPr>
              <a:t>; clock circuits; decoders; counters; data registers. </a:t>
            </a:r>
            <a:r>
              <a:rPr lang="en-US" sz="2400" b="1" i="1" dirty="0">
                <a:ln>
                  <a:solidFill>
                    <a:schemeClr val="bg1"/>
                  </a:solidFill>
                </a:ln>
                <a:solidFill>
                  <a:schemeClr val="accent6">
                    <a:lumMod val="75000"/>
                    <a:alpha val="41000"/>
                  </a:schemeClr>
                </a:solidFill>
                <a:effectLst>
                  <a:glow rad="12700">
                    <a:srgbClr val="D20000"/>
                  </a:glow>
                  <a:outerShdw blurRad="12700" dist="25400" dir="5400000" algn="ctr" rotWithShape="0">
                    <a:schemeClr val="tx1">
                      <a:lumMod val="50000"/>
                    </a:schemeClr>
                  </a:outerShdw>
                </a:effectLst>
                <a:latin typeface="Consolas" pitchFamily="49" charset="0"/>
                <a:cs typeface="Consolas" pitchFamily="49" charset="0"/>
              </a:rPr>
              <a:t>Laboratory hours complement class work. </a:t>
            </a:r>
          </a:p>
        </p:txBody>
      </p:sp>
    </p:spTree>
    <p:extLst>
      <p:ext uri="{BB962C8B-B14F-4D97-AF65-F5344CB8AC3E}">
        <p14:creationId xmlns:p14="http://schemas.microsoft.com/office/powerpoint/2010/main" val="2890572017"/>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afterEffect">
                                  <p:stCondLst>
                                    <p:cond delay="0"/>
                                  </p:stCondLst>
                                  <p:childTnLst>
                                    <p:animScale>
                                      <p:cBhvr>
                                        <p:cTn id="6" dur="1000" fill="hold"/>
                                        <p:tgtEl>
                                          <p:spTgt spid="5">
                                            <p:txEl>
                                              <p:pRg st="0" end="0"/>
                                            </p:txEl>
                                          </p:spTgt>
                                        </p:tgtEl>
                                      </p:cBhvr>
                                      <p:by x="25000" y="25000"/>
                                    </p:animScale>
                                  </p:childTnLst>
                                </p:cTn>
                              </p:par>
                            </p:childTnLst>
                          </p:cTn>
                        </p:par>
                        <p:par>
                          <p:cTn id="7" fill="hold">
                            <p:stCondLst>
                              <p:cond delay="1000"/>
                            </p:stCondLst>
                            <p:childTnLst>
                              <p:par>
                                <p:cTn id="8" presetID="52" presetClass="entr" presetSubtype="0" fill="hold" grpId="0" nodeType="afterEffect">
                                  <p:stCondLst>
                                    <p:cond delay="0"/>
                                  </p:stCondLst>
                                  <p:childTnLst>
                                    <p:set>
                                      <p:cBhvr>
                                        <p:cTn id="9" dur="1" fill="hold">
                                          <p:stCondLst>
                                            <p:cond delay="0"/>
                                          </p:stCondLst>
                                        </p:cTn>
                                        <p:tgtEl>
                                          <p:spTgt spid="5">
                                            <p:txEl>
                                              <p:pRg st="0" end="0"/>
                                            </p:txEl>
                                          </p:spTgt>
                                        </p:tgtEl>
                                        <p:attrNameLst>
                                          <p:attrName>style.visibility</p:attrName>
                                        </p:attrNameLst>
                                      </p:cBhvr>
                                      <p:to>
                                        <p:strVal val="visible"/>
                                      </p:to>
                                    </p:set>
                                    <p:animScale>
                                      <p:cBhvr>
                                        <p:cTn id="10" dur="1000" decel="50000" fill="hold">
                                          <p:stCondLst>
                                            <p:cond delay="0"/>
                                          </p:stCondLst>
                                        </p:cTn>
                                        <p:tgtEl>
                                          <p:spTgt spid="5">
                                            <p:txEl>
                                              <p:pRg st="0" end="0"/>
                                            </p:txEl>
                                          </p:spTgt>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1" dur="1000" decel="50000" fill="hold">
                                          <p:stCondLst>
                                            <p:cond delay="0"/>
                                          </p:stCondLst>
                                        </p:cTn>
                                        <p:tgtEl>
                                          <p:spTgt spid="5">
                                            <p:txEl>
                                              <p:pRg st="0" end="0"/>
                                            </p:txEl>
                                          </p:spTgt>
                                        </p:tgtEl>
                                        <p:attrNameLst>
                                          <p:attrName>ppt_x</p:attrName>
                                          <p:attrName>ppt_y</p:attrName>
                                        </p:attrNameLst>
                                      </p:cBhvr>
                                    </p:animMotion>
                                    <p:animEffect transition="in" filter="fade">
                                      <p:cBhvr>
                                        <p:cTn id="12" dur="1000"/>
                                        <p:tgtEl>
                                          <p:spTgt spid="5">
                                            <p:txEl>
                                              <p:pRg st="0" end="0"/>
                                            </p:txEl>
                                          </p:spTgt>
                                        </p:tgtEl>
                                      </p:cBhvr>
                                    </p:animEffect>
                                  </p:childTnLst>
                                </p:cTn>
                              </p:par>
                            </p:childTnLst>
                          </p:cTn>
                        </p:par>
                        <p:par>
                          <p:cTn id="13" fill="hold">
                            <p:stCondLst>
                              <p:cond delay="2000"/>
                            </p:stCondLst>
                            <p:childTnLst>
                              <p:par>
                                <p:cTn id="14" presetID="31" presetClass="entr" presetSubtype="0" fill="hold" nodeType="afterEffect">
                                  <p:stCondLst>
                                    <p:cond delay="250"/>
                                  </p:stCondLst>
                                  <p:childTnLst>
                                    <p:set>
                                      <p:cBhvr>
                                        <p:cTn id="15" dur="1" fill="hold">
                                          <p:stCondLst>
                                            <p:cond delay="0"/>
                                          </p:stCondLst>
                                        </p:cTn>
                                        <p:tgtEl>
                                          <p:spTgt spid="2"/>
                                        </p:tgtEl>
                                        <p:attrNameLst>
                                          <p:attrName>style.visibility</p:attrName>
                                        </p:attrNameLst>
                                      </p:cBhvr>
                                      <p:to>
                                        <p:strVal val="visible"/>
                                      </p:to>
                                    </p:set>
                                    <p:anim calcmode="lin" valueType="num">
                                      <p:cBhvr>
                                        <p:cTn id="16" dur="1000" fill="hold"/>
                                        <p:tgtEl>
                                          <p:spTgt spid="2"/>
                                        </p:tgtEl>
                                        <p:attrNameLst>
                                          <p:attrName>ppt_w</p:attrName>
                                        </p:attrNameLst>
                                      </p:cBhvr>
                                      <p:tavLst>
                                        <p:tav tm="0">
                                          <p:val>
                                            <p:fltVal val="0"/>
                                          </p:val>
                                        </p:tav>
                                        <p:tav tm="100000">
                                          <p:val>
                                            <p:strVal val="#ppt_w"/>
                                          </p:val>
                                        </p:tav>
                                      </p:tavLst>
                                    </p:anim>
                                    <p:anim calcmode="lin" valueType="num">
                                      <p:cBhvr>
                                        <p:cTn id="17" dur="1000" fill="hold"/>
                                        <p:tgtEl>
                                          <p:spTgt spid="2"/>
                                        </p:tgtEl>
                                        <p:attrNameLst>
                                          <p:attrName>ppt_h</p:attrName>
                                        </p:attrNameLst>
                                      </p:cBhvr>
                                      <p:tavLst>
                                        <p:tav tm="0">
                                          <p:val>
                                            <p:fltVal val="0"/>
                                          </p:val>
                                        </p:tav>
                                        <p:tav tm="100000">
                                          <p:val>
                                            <p:strVal val="#ppt_h"/>
                                          </p:val>
                                        </p:tav>
                                      </p:tavLst>
                                    </p:anim>
                                    <p:anim calcmode="lin" valueType="num">
                                      <p:cBhvr>
                                        <p:cTn id="18" dur="1000" fill="hold"/>
                                        <p:tgtEl>
                                          <p:spTgt spid="2"/>
                                        </p:tgtEl>
                                        <p:attrNameLst>
                                          <p:attrName>style.rotation</p:attrName>
                                        </p:attrNameLst>
                                      </p:cBhvr>
                                      <p:tavLst>
                                        <p:tav tm="0">
                                          <p:val>
                                            <p:fltVal val="90"/>
                                          </p:val>
                                        </p:tav>
                                        <p:tav tm="100000">
                                          <p:val>
                                            <p:fltVal val="0"/>
                                          </p:val>
                                        </p:tav>
                                      </p:tavLst>
                                    </p:anim>
                                    <p:animEffect transition="in" filter="fade">
                                      <p:cBhvr>
                                        <p:cTn id="19" dur="1000"/>
                                        <p:tgtEl>
                                          <p:spTgt spid="2"/>
                                        </p:tgtEl>
                                      </p:cBhvr>
                                    </p:animEffect>
                                  </p:childTnLst>
                                </p:cTn>
                              </p:par>
                            </p:childTnLst>
                          </p:cTn>
                        </p:par>
                        <p:par>
                          <p:cTn id="20" fill="hold">
                            <p:stCondLst>
                              <p:cond delay="3250"/>
                            </p:stCondLst>
                            <p:childTnLst>
                              <p:par>
                                <p:cTn id="21" presetID="2" presetClass="entr" presetSubtype="4" fill="hold" grpId="0" nodeType="after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additive="base">
                                        <p:cTn id="23" dur="2000" fill="hold"/>
                                        <p:tgtEl>
                                          <p:spTgt spid="6"/>
                                        </p:tgtEl>
                                        <p:attrNameLst>
                                          <p:attrName>ppt_x</p:attrName>
                                        </p:attrNameLst>
                                      </p:cBhvr>
                                      <p:tavLst>
                                        <p:tav tm="0">
                                          <p:val>
                                            <p:strVal val="#ppt_x"/>
                                          </p:val>
                                        </p:tav>
                                        <p:tav tm="100000">
                                          <p:val>
                                            <p:strVal val="#ppt_x"/>
                                          </p:val>
                                        </p:tav>
                                      </p:tavLst>
                                    </p:anim>
                                    <p:anim calcmode="lin" valueType="num">
                                      <p:cBhvr additive="base">
                                        <p:cTn id="24" dur="20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allAtOnce"/>
      <p:bldP spid="6"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rgbClr val="FFFF00"/>
            </a:gs>
            <a:gs pos="82000">
              <a:srgbClr val="FFFF00"/>
            </a:gs>
            <a:gs pos="65000">
              <a:schemeClr val="bg2">
                <a:lumMod val="75000"/>
              </a:schemeClr>
            </a:gs>
            <a:gs pos="46000">
              <a:srgbClr val="0070C0"/>
            </a:gs>
            <a:gs pos="100000">
              <a:srgbClr val="00B0F0"/>
            </a:gs>
          </a:gsLst>
          <a:path path="rect">
            <a:fillToRect l="100000" t="100000"/>
          </a:path>
          <a:tileRect r="-100000" b="-100000"/>
        </a:gradFill>
        <a:effectLst/>
      </p:bgPr>
    </p:bg>
    <p:spTree>
      <p:nvGrpSpPr>
        <p:cNvPr id="1" name=""/>
        <p:cNvGrpSpPr/>
        <p:nvPr/>
      </p:nvGrpSpPr>
      <p:grpSpPr>
        <a:xfrm>
          <a:off x="0" y="0"/>
          <a:ext cx="0" cy="0"/>
          <a:chOff x="0" y="0"/>
          <a:chExt cx="0" cy="0"/>
        </a:xfrm>
      </p:grpSpPr>
      <p:pic>
        <p:nvPicPr>
          <p:cNvPr id="17" name="Picture 16"/>
          <p:cNvPicPr>
            <a:picLocks noChangeAspect="1"/>
          </p:cNvPicPr>
          <p:nvPr/>
        </p:nvPicPr>
        <p:blipFill>
          <a:blip r:embed="rId2" cstate="print">
            <a:extLst>
              <a:ext uri="{BEBA8EAE-BF5A-486C-A8C5-ECC9F3942E4B}">
                <a14:imgProps xmlns:a14="http://schemas.microsoft.com/office/drawing/2010/main">
                  <a14:imgLayer r:embed="rId3">
                    <a14:imgEffect>
                      <a14:backgroundRemoval t="0" b="100000" l="0" r="100000">
                        <a14:foregroundMark x1="17600" y1="16047" x2="17600" y2="16047"/>
                        <a14:foregroundMark x1="11800" y1="15656" x2="11800" y2="15656"/>
                        <a14:foregroundMark x1="14200" y1="16830" x2="14200" y2="16830"/>
                        <a14:foregroundMark x1="10400" y1="18004" x2="10400" y2="18004"/>
                        <a14:foregroundMark x1="2200" y1="26419" x2="2200" y2="26419"/>
                        <a14:foregroundMark x1="5200" y1="31507" x2="5200" y2="31507"/>
                        <a14:foregroundMark x1="16000" y1="35812" x2="16000" y2="35812"/>
                        <a14:foregroundMark x1="11600" y1="35225" x2="11600" y2="35225"/>
                        <a14:foregroundMark x1="18600" y1="38748" x2="18600" y2="38748"/>
                        <a14:foregroundMark x1="23200" y1="40313" x2="23200" y2="40313"/>
                        <a14:foregroundMark x1="30600" y1="46967" x2="30600" y2="46967"/>
                        <a14:foregroundMark x1="24200" y1="38160" x2="24200" y2="38160"/>
                        <a14:backgroundMark x1="12200" y1="10959" x2="12200" y2="10959"/>
                        <a14:backgroundMark x1="25800" y1="29354" x2="25800" y2="29354"/>
                      </a14:backgroundRemoval>
                    </a14:imgEffect>
                  </a14:imgLayer>
                </a14:imgProps>
              </a:ext>
              <a:ext uri="{28A0092B-C50C-407E-A947-70E740481C1C}">
                <a14:useLocalDpi xmlns:a14="http://schemas.microsoft.com/office/drawing/2010/main" val="0"/>
              </a:ext>
            </a:extLst>
          </a:blip>
          <a:stretch>
            <a:fillRect/>
          </a:stretch>
        </p:blipFill>
        <p:spPr>
          <a:xfrm>
            <a:off x="7399178" y="1535892"/>
            <a:ext cx="1773398" cy="1890288"/>
          </a:xfrm>
          <a:prstGeom prst="rect">
            <a:avLst/>
          </a:prstGeom>
          <a:scene3d>
            <a:camera prst="orthographicFront">
              <a:rot lat="20999999" lon="2100000" rev="20999999"/>
            </a:camera>
            <a:lightRig rig="threePt" dir="t"/>
          </a:scene3d>
        </p:spPr>
      </p:pic>
      <p:pic>
        <p:nvPicPr>
          <p:cNvPr id="16" name="Picture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67600" y="3520567"/>
            <a:ext cx="1525424" cy="1076949"/>
          </a:xfrm>
          <a:prstGeom prst="rect">
            <a:avLst/>
          </a:prstGeom>
        </p:spPr>
      </p:pic>
      <p:sp>
        <p:nvSpPr>
          <p:cNvPr id="11" name="Rectangle 10"/>
          <p:cNvSpPr/>
          <p:nvPr/>
        </p:nvSpPr>
        <p:spPr>
          <a:xfrm>
            <a:off x="2286000" y="3230159"/>
            <a:ext cx="4572000" cy="353943"/>
          </a:xfrm>
          <a:prstGeom prst="rect">
            <a:avLst/>
          </a:prstGeom>
        </p:spPr>
        <p:txBody>
          <a:bodyPr>
            <a:spAutoFit/>
          </a:bodyPr>
          <a:lstStyle/>
          <a:p>
            <a:r>
              <a:rPr lang="en-US" dirty="0" smtClean="0"/>
              <a:t> </a:t>
            </a:r>
            <a:endParaRPr lang="en-US" dirty="0"/>
          </a:p>
        </p:txBody>
      </p:sp>
      <p:pic>
        <p:nvPicPr>
          <p:cNvPr id="12" name="Picture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36486" y="691393"/>
            <a:ext cx="6886491" cy="3869445"/>
          </a:xfrm>
          <a:prstGeom prst="rect">
            <a:avLst/>
          </a:prstGeom>
          <a:scene3d>
            <a:camera prst="orthographicFront"/>
            <a:lightRig rig="threePt" dir="t"/>
          </a:scene3d>
          <a:sp3d extrusionH="12700">
            <a:bevelT prst="angle"/>
            <a:bevelB prst="angle"/>
          </a:sp3d>
        </p:spPr>
      </p:pic>
      <p:sp>
        <p:nvSpPr>
          <p:cNvPr id="13" name="TextBox 12"/>
          <p:cNvSpPr txBox="1"/>
          <p:nvPr/>
        </p:nvSpPr>
        <p:spPr>
          <a:xfrm>
            <a:off x="2971800" y="190499"/>
            <a:ext cx="6400800" cy="1031051"/>
          </a:xfrm>
          <a:prstGeom prst="rect">
            <a:avLst/>
          </a:prstGeom>
          <a:noFill/>
        </p:spPr>
        <p:txBody>
          <a:bodyPr wrap="square" rtlCol="0">
            <a:spAutoFit/>
          </a:bodyPr>
          <a:lstStyle/>
          <a:p>
            <a:r>
              <a:rPr lang="en-US" sz="4400" b="1" dirty="0" smtClean="0">
                <a:ln>
                  <a:solidFill>
                    <a:schemeClr val="bg2">
                      <a:lumMod val="50000"/>
                    </a:schemeClr>
                  </a:solidFill>
                </a:ln>
                <a:solidFill>
                  <a:schemeClr val="bg2">
                    <a:lumMod val="75000"/>
                  </a:schemeClr>
                </a:solidFill>
                <a:effectLst>
                  <a:glow rad="88900">
                    <a:srgbClr val="FFFF00"/>
                  </a:glow>
                </a:effectLst>
                <a:latin typeface="Brush Script Std" pitchFamily="66" charset="0"/>
              </a:rPr>
              <a:t>Introduction to Robotics</a:t>
            </a:r>
          </a:p>
          <a:p>
            <a:endParaRPr lang="en-US" dirty="0"/>
          </a:p>
        </p:txBody>
      </p:sp>
      <p:sp>
        <p:nvSpPr>
          <p:cNvPr id="15" name="Rectangle 14"/>
          <p:cNvSpPr/>
          <p:nvPr/>
        </p:nvSpPr>
        <p:spPr>
          <a:xfrm>
            <a:off x="332500" y="4152900"/>
            <a:ext cx="7905750" cy="1446550"/>
          </a:xfrm>
          <a:prstGeom prst="rect">
            <a:avLst/>
          </a:prstGeom>
          <a:ln>
            <a:noFill/>
          </a:ln>
        </p:spPr>
        <p:txBody>
          <a:bodyPr wrap="square">
            <a:spAutoFit/>
          </a:bodyPr>
          <a:lstStyle/>
          <a:p>
            <a:r>
              <a:rPr lang="en-US" sz="4000" b="1" dirty="0" smtClean="0">
                <a:ln>
                  <a:solidFill>
                    <a:schemeClr val="bg2">
                      <a:lumMod val="75000"/>
                    </a:schemeClr>
                  </a:solidFill>
                </a:ln>
                <a:solidFill>
                  <a:schemeClr val="bg2">
                    <a:lumMod val="75000"/>
                  </a:schemeClr>
                </a:solidFill>
                <a:effectLst>
                  <a:glow rad="76200">
                    <a:srgbClr val="FFFF00"/>
                  </a:glow>
                </a:effectLst>
                <a:latin typeface="Monotype Corsiva" pitchFamily="66" charset="0"/>
              </a:rPr>
              <a:t>ET-375 </a:t>
            </a:r>
            <a:r>
              <a:rPr lang="en-US" sz="2400" b="1" dirty="0" smtClean="0">
                <a:ln>
                  <a:solidFill>
                    <a:schemeClr val="bg2">
                      <a:lumMod val="75000"/>
                    </a:schemeClr>
                  </a:solidFill>
                </a:ln>
                <a:solidFill>
                  <a:schemeClr val="bg2">
                    <a:lumMod val="75000"/>
                  </a:schemeClr>
                </a:solidFill>
                <a:effectLst>
                  <a:glow rad="76200">
                    <a:srgbClr val="FFFF00"/>
                  </a:glow>
                </a:effectLst>
                <a:latin typeface="Monotype Corsiva" pitchFamily="66" charset="0"/>
              </a:rPr>
              <a:t>This </a:t>
            </a:r>
            <a:r>
              <a:rPr lang="en-US" sz="2400" b="1" dirty="0">
                <a:ln>
                  <a:solidFill>
                    <a:schemeClr val="bg2">
                      <a:lumMod val="75000"/>
                    </a:schemeClr>
                  </a:solidFill>
                </a:ln>
                <a:solidFill>
                  <a:schemeClr val="bg2">
                    <a:lumMod val="75000"/>
                  </a:schemeClr>
                </a:solidFill>
                <a:effectLst>
                  <a:glow rad="76200">
                    <a:srgbClr val="FFFF00"/>
                  </a:glow>
                </a:effectLst>
                <a:latin typeface="Monotype Corsiva" pitchFamily="66" charset="0"/>
              </a:rPr>
              <a:t>course is designed to introduce robotic construction, programming, operation and basic theory to the students. </a:t>
            </a:r>
            <a:r>
              <a:rPr lang="en-US" sz="2400" b="1" dirty="0" smtClean="0">
                <a:ln>
                  <a:solidFill>
                    <a:schemeClr val="bg2">
                      <a:lumMod val="75000"/>
                    </a:schemeClr>
                  </a:solidFill>
                </a:ln>
                <a:solidFill>
                  <a:schemeClr val="bg2">
                    <a:lumMod val="75000"/>
                  </a:schemeClr>
                </a:solidFill>
                <a:effectLst>
                  <a:glow rad="76200">
                    <a:srgbClr val="FFFF00"/>
                  </a:glow>
                </a:effectLst>
                <a:latin typeface="Monotype Corsiva" pitchFamily="66" charset="0"/>
              </a:rPr>
              <a:t>Students </a:t>
            </a:r>
            <a:r>
              <a:rPr lang="en-US" sz="2400" b="1" dirty="0">
                <a:ln>
                  <a:solidFill>
                    <a:schemeClr val="bg2">
                      <a:lumMod val="75000"/>
                    </a:schemeClr>
                  </a:solidFill>
                </a:ln>
                <a:solidFill>
                  <a:schemeClr val="bg2">
                    <a:lumMod val="75000"/>
                  </a:schemeClr>
                </a:solidFill>
                <a:effectLst>
                  <a:glow rad="76200">
                    <a:srgbClr val="FFFF00"/>
                  </a:glow>
                </a:effectLst>
                <a:latin typeface="Monotype Corsiva" pitchFamily="66" charset="0"/>
              </a:rPr>
              <a:t>will construct and test microcontroller based robots in the laboratory.</a:t>
            </a:r>
          </a:p>
        </p:txBody>
      </p:sp>
    </p:spTree>
    <p:extLst>
      <p:ext uri="{BB962C8B-B14F-4D97-AF65-F5344CB8AC3E}">
        <p14:creationId xmlns:p14="http://schemas.microsoft.com/office/powerpoint/2010/main" val="4125444507"/>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fade">
                                      <p:cBhvr>
                                        <p:cTn id="7" dur="1000"/>
                                        <p:tgtEl>
                                          <p:spTgt spid="13">
                                            <p:txEl>
                                              <p:pRg st="0" end="0"/>
                                            </p:txEl>
                                          </p:spTgt>
                                        </p:tgtEl>
                                      </p:cBhvr>
                                    </p:animEffect>
                                    <p:anim calcmode="lin" valueType="num">
                                      <p:cBhvr>
                                        <p:cTn id="8" dur="1000" fill="hold"/>
                                        <p:tgtEl>
                                          <p:spTgt spid="1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3">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nodeType="afterEffect">
                                  <p:stCondLst>
                                    <p:cond delay="25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1500"/>
                                        <p:tgtEl>
                                          <p:spTgt spid="12"/>
                                        </p:tgtEl>
                                      </p:cBhvr>
                                    </p:animEffect>
                                  </p:childTnLst>
                                </p:cTn>
                              </p:par>
                            </p:childTnLst>
                          </p:cTn>
                        </p:par>
                      </p:childTnLst>
                    </p:cTn>
                  </p:par>
                  <p:par>
                    <p:cTn id="14" fill="hold">
                      <p:stCondLst>
                        <p:cond delay="indefinite"/>
                      </p:stCondLst>
                      <p:childTnLst>
                        <p:par>
                          <p:cTn id="15" fill="hold">
                            <p:stCondLst>
                              <p:cond delay="0"/>
                            </p:stCondLst>
                            <p:childTnLst>
                              <p:par>
                                <p:cTn id="16" presetID="45" presetClass="entr" presetSubtype="0" fill="hold" nodeType="click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2000"/>
                                        <p:tgtEl>
                                          <p:spTgt spid="17"/>
                                        </p:tgtEl>
                                      </p:cBhvr>
                                    </p:animEffect>
                                    <p:anim calcmode="lin" valueType="num">
                                      <p:cBhvr>
                                        <p:cTn id="19" dur="2000" fill="hold"/>
                                        <p:tgtEl>
                                          <p:spTgt spid="17"/>
                                        </p:tgtEl>
                                        <p:attrNameLst>
                                          <p:attrName>ppt_w</p:attrName>
                                        </p:attrNameLst>
                                      </p:cBhvr>
                                      <p:tavLst>
                                        <p:tav tm="0" fmla="#ppt_w*sin(2.5*pi*$)">
                                          <p:val>
                                            <p:fltVal val="0"/>
                                          </p:val>
                                        </p:tav>
                                        <p:tav tm="100000">
                                          <p:val>
                                            <p:fltVal val="1"/>
                                          </p:val>
                                        </p:tav>
                                      </p:tavLst>
                                    </p:anim>
                                    <p:anim calcmode="lin" valueType="num">
                                      <p:cBhvr>
                                        <p:cTn id="20" dur="2000" fill="hold"/>
                                        <p:tgtEl>
                                          <p:spTgt spid="17"/>
                                        </p:tgtEl>
                                        <p:attrNameLst>
                                          <p:attrName>ppt_h</p:attrName>
                                        </p:attrNameLst>
                                      </p:cBhvr>
                                      <p:tavLst>
                                        <p:tav tm="0">
                                          <p:val>
                                            <p:strVal val="#ppt_h"/>
                                          </p:val>
                                        </p:tav>
                                        <p:tav tm="100000">
                                          <p:val>
                                            <p:strVal val="#ppt_h"/>
                                          </p:val>
                                        </p:tav>
                                      </p:tavLst>
                                    </p:anim>
                                  </p:childTnLst>
                                </p:cTn>
                              </p:par>
                            </p:childTnLst>
                          </p:cTn>
                        </p:par>
                      </p:childTnLst>
                    </p:cTn>
                  </p:par>
                  <p:par>
                    <p:cTn id="21" fill="hold">
                      <p:stCondLst>
                        <p:cond delay="indefinite"/>
                      </p:stCondLst>
                      <p:childTnLst>
                        <p:par>
                          <p:cTn id="22" fill="hold">
                            <p:stCondLst>
                              <p:cond delay="0"/>
                            </p:stCondLst>
                            <p:childTnLst>
                              <p:par>
                                <p:cTn id="23" presetID="21" presetClass="entr" presetSubtype="1" fill="hold" nodeType="click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wheel(1)">
                                      <p:cBhvr>
                                        <p:cTn id="25" dur="20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4" presetClass="entr" presetSubtype="10" fill="hold" grpId="0" nodeType="click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randombar(horizontal)">
                                      <p:cBhvr>
                                        <p:cTn id="30" dur="5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bldP spid="15"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chemeClr val="bg2">
                <a:lumMod val="60000"/>
                <a:lumOff val="40000"/>
              </a:schemeClr>
            </a:gs>
            <a:gs pos="89000">
              <a:schemeClr val="bg2">
                <a:lumMod val="60000"/>
                <a:lumOff val="40000"/>
              </a:schemeClr>
            </a:gs>
            <a:gs pos="72000">
              <a:schemeClr val="bg2">
                <a:lumMod val="75000"/>
              </a:schemeClr>
            </a:gs>
            <a:gs pos="46000">
              <a:schemeClr val="accent5">
                <a:lumMod val="40000"/>
                <a:lumOff val="60000"/>
              </a:schemeClr>
            </a:gs>
            <a:gs pos="100000">
              <a:schemeClr val="bg2">
                <a:lumMod val="60000"/>
                <a:lumOff val="40000"/>
              </a:schemeClr>
            </a:gs>
          </a:gsLst>
          <a:path path="circle">
            <a:fillToRect l="100000" b="100000"/>
          </a:path>
          <a:tileRect t="-100000" r="-100000"/>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00" y="2247900"/>
            <a:ext cx="8798250" cy="2819400"/>
          </a:xfrm>
          <a:prstGeom prst="rect">
            <a:avLst/>
          </a:prstGeom>
          <a:effectLst>
            <a:outerShdw blurRad="114300" dir="1200000" algn="ctr" rotWithShape="0">
              <a:srgbClr val="000000"/>
            </a:outerShdw>
            <a:softEdge rad="38100"/>
          </a:effectLst>
        </p:spPr>
      </p:pic>
      <p:sp>
        <p:nvSpPr>
          <p:cNvPr id="5" name="Title 1"/>
          <p:cNvSpPr txBox="1">
            <a:spLocks/>
          </p:cNvSpPr>
          <p:nvPr/>
        </p:nvSpPr>
        <p:spPr>
          <a:xfrm>
            <a:off x="838200" y="495300"/>
            <a:ext cx="7391400" cy="990600"/>
          </a:xfrm>
          <a:prstGeom prst="rect">
            <a:avLst/>
          </a:prstGeom>
          <a:scene3d>
            <a:camera prst="orthographicFront"/>
            <a:lightRig rig="freezing" dir="t">
              <a:rot lat="0" lon="0" rev="5640000"/>
            </a:lightRig>
          </a:scene3d>
          <a:sp3d>
            <a:bevelT w="107950" h="107950" prst="artDeco"/>
            <a:bevelB w="19050" h="69850"/>
          </a:sp3d>
        </p:spPr>
        <p:style>
          <a:lnRef idx="1">
            <a:schemeClr val="accent1"/>
          </a:lnRef>
          <a:fillRef idx="3">
            <a:schemeClr val="accent1"/>
          </a:fillRef>
          <a:effectRef idx="2">
            <a:schemeClr val="accent1"/>
          </a:effectRef>
          <a:fontRef idx="minor">
            <a:schemeClr val="lt1"/>
          </a:fontRef>
        </p:style>
        <p:txBody>
          <a:bodyPr>
            <a:noAutofit/>
            <a:scene3d>
              <a:camera prst="orthographicFront"/>
              <a:lightRig rig="freezing" dir="t">
                <a:rot lat="0" lon="0" rev="5640000"/>
              </a:lightRig>
            </a:scene3d>
            <a:sp3d prstMaterial="flat">
              <a:bevelT w="38100" h="38100"/>
              <a:contourClr>
                <a:schemeClr val="tx2"/>
              </a:contourClr>
            </a:sp3d>
          </a:bodyPr>
          <a:lstStyle>
            <a:lvl1pPr algn="l" rtl="0" eaLnBrk="1" latinLnBrk="0" hangingPunct="1">
              <a:spcBef>
                <a:spcPct val="0"/>
              </a:spcBef>
              <a:buNone/>
              <a:defRPr kumimoji="0" sz="5000" b="0" kern="1200">
                <a:ln>
                  <a:noFill/>
                </a:ln>
                <a:solidFill>
                  <a:schemeClr val="lt1"/>
                </a:solidFill>
                <a:effectLst/>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sz="2400" b="1" dirty="0" smtClean="0">
                <a:latin typeface="Cooper Std Black" pitchFamily="18" charset="0"/>
                <a:ea typeface="Adobe Heiti Std R" pitchFamily="34" charset="-128"/>
                <a:cs typeface="Aharoni" pitchFamily="2" charset="-79"/>
              </a:rPr>
              <a:t>QueensBorough Community College </a:t>
            </a:r>
            <a:br>
              <a:rPr lang="en-US" sz="2400" b="1" dirty="0" smtClean="0">
                <a:latin typeface="Cooper Std Black" pitchFamily="18" charset="0"/>
                <a:ea typeface="Adobe Heiti Std R" pitchFamily="34" charset="-128"/>
                <a:cs typeface="Aharoni" pitchFamily="2" charset="-79"/>
              </a:rPr>
            </a:br>
            <a:r>
              <a:rPr lang="en-US" sz="2400" b="1" dirty="0" smtClean="0">
                <a:latin typeface="Cooper Std Black" pitchFamily="18" charset="0"/>
                <a:ea typeface="Adobe Heiti Std R" pitchFamily="34" charset="-128"/>
                <a:cs typeface="Aharoni" pitchFamily="2" charset="-79"/>
              </a:rPr>
              <a:t>Department of Engineering Technology</a:t>
            </a:r>
          </a:p>
          <a:p>
            <a:pPr algn="ctr"/>
            <a:endParaRPr lang="en-US" sz="2400" dirty="0">
              <a:latin typeface="Cooper Std Black" pitchFamily="18" charset="0"/>
              <a:cs typeface="Aharoni" pitchFamily="2" charset="-79"/>
            </a:endParaRPr>
          </a:p>
        </p:txBody>
      </p:sp>
    </p:spTree>
    <p:extLst>
      <p:ext uri="{BB962C8B-B14F-4D97-AF65-F5344CB8AC3E}">
        <p14:creationId xmlns:p14="http://schemas.microsoft.com/office/powerpoint/2010/main" val="2237423866"/>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2000"/>
                                        <p:tgtEl>
                                          <p:spTgt spid="2"/>
                                        </p:tgtEl>
                                      </p:cBhvr>
                                    </p:animEffect>
                                  </p:childTnLst>
                                </p:cTn>
                              </p:par>
                            </p:childTnLst>
                          </p:cTn>
                        </p:par>
                        <p:par>
                          <p:cTn id="8" fill="hold">
                            <p:stCondLst>
                              <p:cond delay="2000"/>
                            </p:stCondLst>
                            <p:childTnLst>
                              <p:par>
                                <p:cTn id="9" presetID="16" presetClass="entr" presetSubtype="21"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barn(inVertical)">
                                      <p:cBhvr>
                                        <p:cTn id="11"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chemeClr val="tx1">
                <a:lumMod val="50000"/>
              </a:schemeClr>
            </a:gs>
            <a:gs pos="89000">
              <a:schemeClr val="tx1">
                <a:lumMod val="50000"/>
              </a:schemeClr>
            </a:gs>
            <a:gs pos="72000">
              <a:schemeClr val="accent2">
                <a:lumMod val="60000"/>
                <a:lumOff val="40000"/>
              </a:schemeClr>
            </a:gs>
            <a:gs pos="46000">
              <a:schemeClr val="accent2">
                <a:lumMod val="75000"/>
              </a:schemeClr>
            </a:gs>
            <a:gs pos="100000">
              <a:schemeClr val="bg1">
                <a:lumMod val="75000"/>
                <a:lumOff val="25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BEBA8EAE-BF5A-486C-A8C5-ECC9F3942E4B}">
                <a14:imgProps xmlns:a14="http://schemas.microsoft.com/office/drawing/2010/main">
                  <a14:imgLayer r:embed="rId3">
                    <a14:imgEffect>
                      <a14:colorTemperature colorTemp="7200"/>
                    </a14:imgEffect>
                  </a14:imgLayer>
                </a14:imgProps>
              </a:ext>
              <a:ext uri="{28A0092B-C50C-407E-A947-70E740481C1C}">
                <a14:useLocalDpi xmlns:a14="http://schemas.microsoft.com/office/drawing/2010/main" val="0"/>
              </a:ext>
            </a:extLst>
          </a:blip>
          <a:stretch>
            <a:fillRect/>
          </a:stretch>
        </p:blipFill>
        <p:spPr>
          <a:xfrm>
            <a:off x="952500" y="345551"/>
            <a:ext cx="7315200" cy="3731149"/>
          </a:xfrm>
          <a:prstGeom prst="roundRect">
            <a:avLst>
              <a:gd name="adj" fmla="val 11111"/>
            </a:avLst>
          </a:prstGeom>
          <a:ln w="190500" cap="rnd">
            <a:solidFill>
              <a:schemeClr val="accent2">
                <a:lumMod val="75000"/>
              </a:schemeClr>
            </a:solidFill>
            <a:prstDash val="solid"/>
          </a:ln>
          <a:effectLst>
            <a:outerShdw blurRad="101600" dist="50800" dir="7200000" algn="tl" rotWithShape="0">
              <a:srgbClr val="000000">
                <a:alpha val="45000"/>
              </a:srgbClr>
            </a:outerShdw>
          </a:effectLst>
          <a:scene3d>
            <a:camera prst="perspectiveFront" fov="5400000"/>
            <a:lightRig rig="threePt" dir="t">
              <a:rot lat="0" lon="0" rev="19200000"/>
            </a:lightRig>
          </a:scene3d>
          <a:sp3d extrusionH="25400">
            <a:bevelT w="304800" h="152400" prst="hardEdge"/>
            <a:extrusionClr>
              <a:srgbClr val="FFFFFF"/>
            </a:extrusionClr>
          </a:sp3d>
        </p:spPr>
      </p:pic>
      <p:sp>
        <p:nvSpPr>
          <p:cNvPr id="3" name="Rectangle 2"/>
          <p:cNvSpPr/>
          <p:nvPr/>
        </p:nvSpPr>
        <p:spPr>
          <a:xfrm>
            <a:off x="0" y="238125"/>
            <a:ext cx="9220200" cy="707886"/>
          </a:xfrm>
          <a:prstGeom prst="rect">
            <a:avLst/>
          </a:prstGeom>
        </p:spPr>
        <p:txBody>
          <a:bodyPr wrap="square">
            <a:spAutoFit/>
          </a:bodyPr>
          <a:lstStyle/>
          <a:p>
            <a:pPr algn="ctr"/>
            <a:r>
              <a:rPr lang="en-US" sz="4000" b="1" dirty="0" smtClean="0">
                <a:ln>
                  <a:solidFill>
                    <a:schemeClr val="bg1">
                      <a:lumMod val="95000"/>
                      <a:lumOff val="5000"/>
                    </a:schemeClr>
                  </a:solidFill>
                </a:ln>
                <a:solidFill>
                  <a:schemeClr val="bg1">
                    <a:lumMod val="95000"/>
                    <a:lumOff val="5000"/>
                  </a:schemeClr>
                </a:solidFill>
                <a:effectLst>
                  <a:glow rad="63500">
                    <a:srgbClr val="FF0000"/>
                  </a:glow>
                </a:effectLst>
                <a:latin typeface="Arial Narrow" pitchFamily="34" charset="0"/>
              </a:rPr>
              <a:t>Database Technology</a:t>
            </a:r>
            <a:endParaRPr lang="en-US" sz="4000" dirty="0">
              <a:ln>
                <a:solidFill>
                  <a:schemeClr val="bg1">
                    <a:lumMod val="95000"/>
                    <a:lumOff val="5000"/>
                  </a:schemeClr>
                </a:solidFill>
              </a:ln>
              <a:solidFill>
                <a:schemeClr val="bg1">
                  <a:lumMod val="95000"/>
                  <a:lumOff val="5000"/>
                </a:schemeClr>
              </a:solidFill>
              <a:effectLst>
                <a:glow rad="63500">
                  <a:srgbClr val="FF0000"/>
                </a:glow>
              </a:effectLst>
              <a:latin typeface="Arial Narrow" pitchFamily="34" charset="0"/>
            </a:endParaRPr>
          </a:p>
        </p:txBody>
      </p:sp>
      <p:sp>
        <p:nvSpPr>
          <p:cNvPr id="4" name="Rectangle 3"/>
          <p:cNvSpPr/>
          <p:nvPr/>
        </p:nvSpPr>
        <p:spPr>
          <a:xfrm>
            <a:off x="-762000" y="4076700"/>
            <a:ext cx="10287000" cy="1508105"/>
          </a:xfrm>
          <a:prstGeom prst="rect">
            <a:avLst/>
          </a:prstGeom>
        </p:spPr>
        <p:txBody>
          <a:bodyPr wrap="square">
            <a:spAutoFit/>
          </a:bodyPr>
          <a:lstStyle/>
          <a:p>
            <a:pPr algn="ctr"/>
            <a:r>
              <a:rPr lang="en-US" sz="2000" b="1" dirty="0" smtClean="0">
                <a:latin typeface="Arial Narrow" pitchFamily="34" charset="0"/>
              </a:rPr>
              <a:t>	</a:t>
            </a:r>
            <a:r>
              <a:rPr lang="en-US" sz="3200" b="1" dirty="0" smtClean="0">
                <a:ln>
                  <a:solidFill>
                    <a:srgbClr val="C00000"/>
                  </a:solidFill>
                </a:ln>
                <a:solidFill>
                  <a:schemeClr val="bg1">
                    <a:lumMod val="85000"/>
                    <a:lumOff val="15000"/>
                  </a:schemeClr>
                </a:solidFill>
                <a:effectLst>
                  <a:outerShdw blurRad="50800" dist="50800" dir="5400000" algn="ctr" rotWithShape="0">
                    <a:srgbClr val="FF0000"/>
                  </a:outerShdw>
                </a:effectLst>
                <a:latin typeface="Arial Narrow" pitchFamily="34" charset="0"/>
              </a:rPr>
              <a:t>ET</a:t>
            </a:r>
            <a:r>
              <a:rPr lang="en-US" sz="3200" b="1" dirty="0">
                <a:ln>
                  <a:solidFill>
                    <a:srgbClr val="C00000"/>
                  </a:solidFill>
                </a:ln>
                <a:solidFill>
                  <a:schemeClr val="bg1">
                    <a:lumMod val="85000"/>
                    <a:lumOff val="15000"/>
                  </a:schemeClr>
                </a:solidFill>
                <a:effectLst>
                  <a:outerShdw blurRad="50800" dist="50800" dir="5400000" algn="ctr" rotWithShape="0">
                    <a:srgbClr val="FF0000"/>
                  </a:outerShdw>
                </a:effectLst>
                <a:latin typeface="Arial Narrow" pitchFamily="34" charset="0"/>
              </a:rPr>
              <a:t> </a:t>
            </a:r>
            <a:r>
              <a:rPr lang="en-US" sz="3200" b="1" dirty="0" smtClean="0">
                <a:ln>
                  <a:solidFill>
                    <a:srgbClr val="C00000"/>
                  </a:solidFill>
                </a:ln>
                <a:solidFill>
                  <a:schemeClr val="bg1">
                    <a:lumMod val="85000"/>
                    <a:lumOff val="15000"/>
                  </a:schemeClr>
                </a:solidFill>
                <a:effectLst>
                  <a:outerShdw blurRad="50800" dist="50800" dir="5400000" algn="ctr" rotWithShape="0">
                    <a:srgbClr val="FF0000"/>
                  </a:outerShdw>
                </a:effectLst>
                <a:latin typeface="Arial Narrow" pitchFamily="34" charset="0"/>
              </a:rPr>
              <a:t>-718 </a:t>
            </a:r>
            <a:r>
              <a:rPr lang="en-US" sz="2000" b="1" dirty="0">
                <a:ln>
                  <a:solidFill>
                    <a:srgbClr val="C00000"/>
                  </a:solidFill>
                </a:ln>
                <a:solidFill>
                  <a:schemeClr val="bg1">
                    <a:lumMod val="85000"/>
                    <a:lumOff val="15000"/>
                  </a:schemeClr>
                </a:solidFill>
                <a:effectLst>
                  <a:outerShdw blurRad="50800" dist="50800" dir="5400000" algn="ctr" rotWithShape="0">
                    <a:schemeClr val="bg1">
                      <a:lumMod val="50000"/>
                      <a:lumOff val="50000"/>
                    </a:schemeClr>
                  </a:outerShdw>
                </a:effectLst>
                <a:latin typeface="Arial Narrow" pitchFamily="34" charset="0"/>
              </a:rPr>
              <a:t> </a:t>
            </a:r>
            <a:r>
              <a:rPr lang="en-US" sz="2000" dirty="0">
                <a:ln>
                  <a:solidFill>
                    <a:schemeClr val="bg1">
                      <a:lumMod val="85000"/>
                      <a:lumOff val="15000"/>
                    </a:schemeClr>
                  </a:solidFill>
                </a:ln>
                <a:solidFill>
                  <a:schemeClr val="bg1">
                    <a:lumMod val="95000"/>
                    <a:lumOff val="5000"/>
                  </a:schemeClr>
                </a:solidFill>
                <a:effectLst>
                  <a:outerShdw blurRad="50800" dist="50800" dir="5400000" algn="ctr" rotWithShape="0">
                    <a:schemeClr val="bg1">
                      <a:lumMod val="50000"/>
                      <a:lumOff val="50000"/>
                    </a:schemeClr>
                  </a:outerShdw>
                </a:effectLst>
                <a:latin typeface="Arial Narrow" pitchFamily="34" charset="0"/>
              </a:rPr>
              <a:t>Students will learn the fundamentals of modern database technology. </a:t>
            </a:r>
            <a:r>
              <a:rPr lang="en-US" sz="2000" dirty="0" smtClean="0">
                <a:ln>
                  <a:solidFill>
                    <a:schemeClr val="bg1">
                      <a:lumMod val="85000"/>
                      <a:lumOff val="15000"/>
                    </a:schemeClr>
                  </a:solidFill>
                </a:ln>
                <a:solidFill>
                  <a:schemeClr val="bg1">
                    <a:lumMod val="95000"/>
                    <a:lumOff val="5000"/>
                  </a:schemeClr>
                </a:solidFill>
                <a:effectLst>
                  <a:outerShdw blurRad="50800" dist="50800" dir="5400000" algn="ctr" rotWithShape="0">
                    <a:schemeClr val="bg1">
                      <a:lumMod val="50000"/>
                      <a:lumOff val="50000"/>
                    </a:schemeClr>
                  </a:outerShdw>
                </a:effectLst>
                <a:latin typeface="Arial Narrow" pitchFamily="34" charset="0"/>
              </a:rPr>
              <a:t>                          </a:t>
            </a:r>
          </a:p>
          <a:p>
            <a:pPr algn="ctr"/>
            <a:r>
              <a:rPr lang="en-US" sz="2000" dirty="0" smtClean="0">
                <a:ln>
                  <a:solidFill>
                    <a:schemeClr val="bg1">
                      <a:lumMod val="85000"/>
                      <a:lumOff val="15000"/>
                    </a:schemeClr>
                  </a:solidFill>
                </a:ln>
                <a:solidFill>
                  <a:schemeClr val="bg1">
                    <a:lumMod val="95000"/>
                    <a:lumOff val="5000"/>
                  </a:schemeClr>
                </a:solidFill>
                <a:effectLst>
                  <a:outerShdw blurRad="50800" dist="50800" dir="5400000" algn="ctr" rotWithShape="0">
                    <a:schemeClr val="bg1">
                      <a:lumMod val="50000"/>
                      <a:lumOff val="50000"/>
                    </a:schemeClr>
                  </a:outerShdw>
                </a:effectLst>
                <a:latin typeface="Arial Narrow" pitchFamily="34" charset="0"/>
              </a:rPr>
              <a:t>             They </a:t>
            </a:r>
            <a:r>
              <a:rPr lang="en-US" sz="2000" dirty="0">
                <a:ln>
                  <a:solidFill>
                    <a:schemeClr val="bg1">
                      <a:lumMod val="85000"/>
                      <a:lumOff val="15000"/>
                    </a:schemeClr>
                  </a:solidFill>
                </a:ln>
                <a:solidFill>
                  <a:schemeClr val="bg1">
                    <a:lumMod val="95000"/>
                    <a:lumOff val="5000"/>
                  </a:schemeClr>
                </a:solidFill>
                <a:effectLst>
                  <a:outerShdw blurRad="50800" dist="50800" dir="5400000" algn="ctr" rotWithShape="0">
                    <a:schemeClr val="bg1">
                      <a:lumMod val="50000"/>
                      <a:lumOff val="50000"/>
                    </a:schemeClr>
                  </a:outerShdw>
                </a:effectLst>
                <a:latin typeface="Arial Narrow" pitchFamily="34" charset="0"/>
              </a:rPr>
              <a:t>will study </a:t>
            </a:r>
            <a:r>
              <a:rPr lang="en-US" sz="2000" dirty="0" smtClean="0">
                <a:ln>
                  <a:solidFill>
                    <a:schemeClr val="bg1">
                      <a:lumMod val="85000"/>
                      <a:lumOff val="15000"/>
                    </a:schemeClr>
                  </a:solidFill>
                </a:ln>
                <a:solidFill>
                  <a:schemeClr val="bg1">
                    <a:lumMod val="95000"/>
                    <a:lumOff val="5000"/>
                  </a:schemeClr>
                </a:solidFill>
                <a:effectLst>
                  <a:outerShdw blurRad="50800" dist="50800" dir="5400000" algn="ctr" rotWithShape="0">
                    <a:schemeClr val="bg1">
                      <a:lumMod val="50000"/>
                      <a:lumOff val="50000"/>
                    </a:schemeClr>
                  </a:outerShdw>
                </a:effectLst>
                <a:latin typeface="Arial Narrow" pitchFamily="34" charset="0"/>
              </a:rPr>
              <a:t>and </a:t>
            </a:r>
            <a:r>
              <a:rPr lang="en-US" sz="2000" dirty="0">
                <a:ln>
                  <a:solidFill>
                    <a:schemeClr val="bg1">
                      <a:lumMod val="85000"/>
                      <a:lumOff val="15000"/>
                    </a:schemeClr>
                  </a:solidFill>
                </a:ln>
                <a:solidFill>
                  <a:schemeClr val="bg1">
                    <a:lumMod val="95000"/>
                    <a:lumOff val="5000"/>
                  </a:schemeClr>
                </a:solidFill>
                <a:effectLst>
                  <a:outerShdw blurRad="50800" dist="50800" dir="5400000" algn="ctr" rotWithShape="0">
                    <a:schemeClr val="bg1">
                      <a:lumMod val="50000"/>
                      <a:lumOff val="50000"/>
                    </a:schemeClr>
                  </a:outerShdw>
                </a:effectLst>
                <a:latin typeface="Arial Narrow" pitchFamily="34" charset="0"/>
              </a:rPr>
              <a:t>create solutions using Enterprise database technology such </a:t>
            </a:r>
            <a:r>
              <a:rPr lang="en-US" sz="2000" dirty="0" smtClean="0">
                <a:ln>
                  <a:solidFill>
                    <a:schemeClr val="bg1">
                      <a:lumMod val="85000"/>
                      <a:lumOff val="15000"/>
                    </a:schemeClr>
                  </a:solidFill>
                </a:ln>
                <a:solidFill>
                  <a:schemeClr val="bg1">
                    <a:lumMod val="95000"/>
                    <a:lumOff val="5000"/>
                  </a:schemeClr>
                </a:solidFill>
                <a:effectLst>
                  <a:outerShdw blurRad="50800" dist="50800" dir="5400000" algn="ctr" rotWithShape="0">
                    <a:schemeClr val="bg1">
                      <a:lumMod val="50000"/>
                      <a:lumOff val="50000"/>
                    </a:schemeClr>
                  </a:outerShdw>
                </a:effectLst>
                <a:latin typeface="Arial Narrow" pitchFamily="34" charset="0"/>
              </a:rPr>
              <a:t>as</a:t>
            </a:r>
          </a:p>
          <a:p>
            <a:pPr algn="ctr"/>
            <a:r>
              <a:rPr lang="en-US" sz="2000" dirty="0" smtClean="0">
                <a:ln>
                  <a:solidFill>
                    <a:schemeClr val="bg1">
                      <a:lumMod val="85000"/>
                      <a:lumOff val="15000"/>
                    </a:schemeClr>
                  </a:solidFill>
                </a:ln>
                <a:solidFill>
                  <a:schemeClr val="bg1">
                    <a:lumMod val="95000"/>
                    <a:lumOff val="5000"/>
                  </a:schemeClr>
                </a:solidFill>
                <a:effectLst>
                  <a:outerShdw blurRad="50800" dist="50800" dir="5400000" algn="ctr" rotWithShape="0">
                    <a:schemeClr val="bg1">
                      <a:lumMod val="50000"/>
                      <a:lumOff val="50000"/>
                    </a:schemeClr>
                  </a:outerShdw>
                </a:effectLst>
                <a:latin typeface="Arial Narrow" pitchFamily="34" charset="0"/>
              </a:rPr>
              <a:t>       Microsoft </a:t>
            </a:r>
            <a:r>
              <a:rPr lang="en-US" sz="2000" dirty="0">
                <a:ln>
                  <a:solidFill>
                    <a:schemeClr val="bg1">
                      <a:lumMod val="85000"/>
                      <a:lumOff val="15000"/>
                    </a:schemeClr>
                  </a:solidFill>
                </a:ln>
                <a:solidFill>
                  <a:schemeClr val="bg1">
                    <a:lumMod val="95000"/>
                    <a:lumOff val="5000"/>
                  </a:schemeClr>
                </a:solidFill>
                <a:effectLst>
                  <a:outerShdw blurRad="50800" dist="50800" dir="5400000" algn="ctr" rotWithShape="0">
                    <a:schemeClr val="bg1">
                      <a:lumMod val="50000"/>
                      <a:lumOff val="50000"/>
                    </a:schemeClr>
                  </a:outerShdw>
                </a:effectLst>
                <a:latin typeface="Arial Narrow" pitchFamily="34" charset="0"/>
              </a:rPr>
              <a:t>SQL </a:t>
            </a:r>
            <a:r>
              <a:rPr lang="en-US" sz="2000" dirty="0" smtClean="0">
                <a:ln>
                  <a:solidFill>
                    <a:schemeClr val="bg1">
                      <a:lumMod val="85000"/>
                      <a:lumOff val="15000"/>
                    </a:schemeClr>
                  </a:solidFill>
                </a:ln>
                <a:solidFill>
                  <a:schemeClr val="bg1">
                    <a:lumMod val="95000"/>
                    <a:lumOff val="5000"/>
                  </a:schemeClr>
                </a:solidFill>
                <a:effectLst>
                  <a:outerShdw blurRad="50800" dist="50800" dir="5400000" algn="ctr" rotWithShape="0">
                    <a:schemeClr val="bg1">
                      <a:lumMod val="50000"/>
                      <a:lumOff val="50000"/>
                    </a:schemeClr>
                  </a:outerShdw>
                </a:effectLst>
                <a:latin typeface="Arial Narrow" pitchFamily="34" charset="0"/>
              </a:rPr>
              <a:t>Server. </a:t>
            </a:r>
            <a:r>
              <a:rPr lang="en-US" sz="2000" i="1" dirty="0" smtClean="0">
                <a:ln>
                  <a:solidFill>
                    <a:schemeClr val="bg1">
                      <a:lumMod val="85000"/>
                      <a:lumOff val="15000"/>
                    </a:schemeClr>
                  </a:solidFill>
                </a:ln>
                <a:solidFill>
                  <a:schemeClr val="bg1">
                    <a:lumMod val="95000"/>
                    <a:lumOff val="5000"/>
                  </a:schemeClr>
                </a:solidFill>
                <a:effectLst>
                  <a:outerShdw blurRad="50800" dist="50800" dir="5400000" algn="ctr" rotWithShape="0">
                    <a:srgbClr val="C00000"/>
                  </a:outerShdw>
                </a:effectLst>
                <a:latin typeface="Arial Narrow" pitchFamily="34" charset="0"/>
              </a:rPr>
              <a:t>Topics include</a:t>
            </a:r>
            <a:r>
              <a:rPr lang="en-US" sz="2000" dirty="0" smtClean="0">
                <a:ln>
                  <a:solidFill>
                    <a:schemeClr val="bg1">
                      <a:lumMod val="85000"/>
                      <a:lumOff val="15000"/>
                    </a:schemeClr>
                  </a:solidFill>
                </a:ln>
                <a:solidFill>
                  <a:schemeClr val="bg1">
                    <a:lumMod val="95000"/>
                    <a:lumOff val="5000"/>
                  </a:schemeClr>
                </a:solidFill>
                <a:effectLst>
                  <a:outerShdw blurRad="50800" dist="50800" dir="5400000" algn="ctr" rotWithShape="0">
                    <a:srgbClr val="C00000"/>
                  </a:outerShdw>
                </a:effectLst>
                <a:latin typeface="Arial Narrow" pitchFamily="34" charset="0"/>
              </a:rPr>
              <a:t>:</a:t>
            </a:r>
            <a:r>
              <a:rPr lang="en-US" sz="2000" dirty="0" smtClean="0">
                <a:ln>
                  <a:solidFill>
                    <a:schemeClr val="bg1">
                      <a:lumMod val="85000"/>
                      <a:lumOff val="15000"/>
                    </a:schemeClr>
                  </a:solidFill>
                </a:ln>
                <a:solidFill>
                  <a:schemeClr val="bg1">
                    <a:lumMod val="95000"/>
                    <a:lumOff val="5000"/>
                  </a:schemeClr>
                </a:solidFill>
                <a:effectLst>
                  <a:outerShdw blurRad="50800" dist="50800" dir="5400000" algn="ctr" rotWithShape="0">
                    <a:schemeClr val="bg1">
                      <a:lumMod val="50000"/>
                      <a:lumOff val="50000"/>
                    </a:schemeClr>
                  </a:outerShdw>
                </a:effectLst>
                <a:latin typeface="Arial Narrow" pitchFamily="34" charset="0"/>
              </a:rPr>
              <a:t> database </a:t>
            </a:r>
            <a:r>
              <a:rPr lang="en-US" sz="2000" dirty="0">
                <a:ln>
                  <a:solidFill>
                    <a:schemeClr val="bg1">
                      <a:lumMod val="85000"/>
                      <a:lumOff val="15000"/>
                    </a:schemeClr>
                  </a:solidFill>
                </a:ln>
                <a:solidFill>
                  <a:schemeClr val="bg1">
                    <a:lumMod val="95000"/>
                    <a:lumOff val="5000"/>
                  </a:schemeClr>
                </a:solidFill>
                <a:effectLst>
                  <a:outerShdw blurRad="50800" dist="50800" dir="5400000" algn="ctr" rotWithShape="0">
                    <a:schemeClr val="bg1">
                      <a:lumMod val="50000"/>
                      <a:lumOff val="50000"/>
                    </a:schemeClr>
                  </a:outerShdw>
                </a:effectLst>
                <a:latin typeface="Arial Narrow" pitchFamily="34" charset="0"/>
              </a:rPr>
              <a:t>integrity, consistency and </a:t>
            </a:r>
          </a:p>
          <a:p>
            <a:pPr algn="ctr"/>
            <a:r>
              <a:rPr lang="en-US" sz="2000" dirty="0" smtClean="0">
                <a:ln>
                  <a:solidFill>
                    <a:schemeClr val="bg1">
                      <a:lumMod val="85000"/>
                      <a:lumOff val="15000"/>
                    </a:schemeClr>
                  </a:solidFill>
                </a:ln>
                <a:solidFill>
                  <a:schemeClr val="bg1">
                    <a:lumMod val="95000"/>
                    <a:lumOff val="5000"/>
                  </a:schemeClr>
                </a:solidFill>
                <a:effectLst>
                  <a:outerShdw blurRad="50800" dist="50800" dir="5400000" algn="ctr" rotWithShape="0">
                    <a:schemeClr val="bg1">
                      <a:lumMod val="50000"/>
                      <a:lumOff val="50000"/>
                    </a:schemeClr>
                  </a:outerShdw>
                </a:effectLst>
                <a:latin typeface="Arial Narrow" pitchFamily="34" charset="0"/>
              </a:rPr>
              <a:t>          security</a:t>
            </a:r>
            <a:r>
              <a:rPr lang="en-US" sz="2000" dirty="0">
                <a:ln>
                  <a:solidFill>
                    <a:schemeClr val="bg1">
                      <a:lumMod val="85000"/>
                      <a:lumOff val="15000"/>
                    </a:schemeClr>
                  </a:solidFill>
                </a:ln>
                <a:solidFill>
                  <a:schemeClr val="bg1">
                    <a:lumMod val="95000"/>
                    <a:lumOff val="5000"/>
                  </a:schemeClr>
                </a:solidFill>
                <a:effectLst>
                  <a:outerShdw blurRad="50800" dist="50800" dir="5400000" algn="ctr" rotWithShape="0">
                    <a:schemeClr val="bg1">
                      <a:lumMod val="50000"/>
                      <a:lumOff val="50000"/>
                    </a:schemeClr>
                  </a:outerShdw>
                </a:effectLst>
                <a:latin typeface="Arial Narrow" pitchFamily="34" charset="0"/>
              </a:rPr>
              <a:t>; database replication </a:t>
            </a:r>
            <a:r>
              <a:rPr lang="en-US" sz="2000" dirty="0" smtClean="0">
                <a:ln>
                  <a:solidFill>
                    <a:schemeClr val="bg1">
                      <a:lumMod val="85000"/>
                      <a:lumOff val="15000"/>
                    </a:schemeClr>
                  </a:solidFill>
                </a:ln>
                <a:solidFill>
                  <a:schemeClr val="bg1">
                    <a:lumMod val="95000"/>
                    <a:lumOff val="5000"/>
                  </a:schemeClr>
                </a:solidFill>
                <a:effectLst>
                  <a:outerShdw blurRad="50800" dist="50800" dir="5400000" algn="ctr" rotWithShape="0">
                    <a:schemeClr val="bg1">
                      <a:lumMod val="50000"/>
                      <a:lumOff val="50000"/>
                    </a:schemeClr>
                  </a:outerShdw>
                </a:effectLst>
                <a:latin typeface="Arial Narrow" pitchFamily="34" charset="0"/>
              </a:rPr>
              <a:t>planning </a:t>
            </a:r>
            <a:r>
              <a:rPr lang="en-US" sz="2000" dirty="0">
                <a:ln>
                  <a:solidFill>
                    <a:schemeClr val="bg1">
                      <a:lumMod val="85000"/>
                      <a:lumOff val="15000"/>
                    </a:schemeClr>
                  </a:solidFill>
                </a:ln>
                <a:solidFill>
                  <a:schemeClr val="bg1">
                    <a:lumMod val="95000"/>
                    <a:lumOff val="5000"/>
                  </a:schemeClr>
                </a:solidFill>
                <a:effectLst>
                  <a:outerShdw blurRad="50800" dist="50800" dir="5400000" algn="ctr" rotWithShape="0">
                    <a:schemeClr val="bg1">
                      <a:lumMod val="50000"/>
                      <a:lumOff val="50000"/>
                    </a:schemeClr>
                  </a:outerShdw>
                </a:effectLst>
                <a:latin typeface="Arial Narrow" pitchFamily="34" charset="0"/>
              </a:rPr>
              <a:t>and deployment; publishing database data on the Web</a:t>
            </a:r>
          </a:p>
        </p:txBody>
      </p:sp>
    </p:spTree>
    <p:extLst>
      <p:ext uri="{BB962C8B-B14F-4D97-AF65-F5344CB8AC3E}">
        <p14:creationId xmlns:p14="http://schemas.microsoft.com/office/powerpoint/2010/main" val="223896492"/>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42" presetClass="entr" presetSubtype="0"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1000"/>
                                        <p:tgtEl>
                                          <p:spTgt spid="3"/>
                                        </p:tgtEl>
                                      </p:cBhvr>
                                    </p:animEffect>
                                    <p:anim calcmode="lin" valueType="num">
                                      <p:cBhvr>
                                        <p:cTn id="14" dur="1000" fill="hold"/>
                                        <p:tgtEl>
                                          <p:spTgt spid="3"/>
                                        </p:tgtEl>
                                        <p:attrNameLst>
                                          <p:attrName>ppt_x</p:attrName>
                                        </p:attrNameLst>
                                      </p:cBhvr>
                                      <p:tavLst>
                                        <p:tav tm="0">
                                          <p:val>
                                            <p:strVal val="#ppt_x"/>
                                          </p:val>
                                        </p:tav>
                                        <p:tav tm="100000">
                                          <p:val>
                                            <p:strVal val="#ppt_x"/>
                                          </p:val>
                                        </p:tav>
                                      </p:tavLst>
                                    </p:anim>
                                    <p:anim calcmode="lin" valueType="num">
                                      <p:cBhvr>
                                        <p:cTn id="15" dur="1000" fill="hold"/>
                                        <p:tgtEl>
                                          <p:spTgt spid="3"/>
                                        </p:tgtEl>
                                        <p:attrNameLst>
                                          <p:attrName>ppt_y</p:attrName>
                                        </p:attrNameLst>
                                      </p:cBhvr>
                                      <p:tavLst>
                                        <p:tav tm="0">
                                          <p:val>
                                            <p:strVal val="#ppt_y+.1"/>
                                          </p:val>
                                        </p:tav>
                                        <p:tav tm="100000">
                                          <p:val>
                                            <p:strVal val="#ppt_y"/>
                                          </p:val>
                                        </p:tav>
                                      </p:tavLst>
                                    </p:anim>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rgbClr val="FFC000"/>
            </a:gs>
            <a:gs pos="89000">
              <a:srgbClr val="CC3300"/>
            </a:gs>
            <a:gs pos="72000">
              <a:srgbClr val="FFC000"/>
            </a:gs>
            <a:gs pos="46000">
              <a:srgbClr val="CC3300"/>
            </a:gs>
            <a:gs pos="100000">
              <a:srgbClr val="FFC000"/>
            </a:gs>
          </a:gsLst>
          <a:lin ang="2700000" scaled="1"/>
          <a:tileRect/>
        </a:gradFill>
        <a:effectLst/>
      </p:bgPr>
    </p:bg>
    <p:spTree>
      <p:nvGrpSpPr>
        <p:cNvPr id="1" name=""/>
        <p:cNvGrpSpPr/>
        <p:nvPr/>
      </p:nvGrpSpPr>
      <p:grpSpPr>
        <a:xfrm>
          <a:off x="0" y="0"/>
          <a:ext cx="0" cy="0"/>
          <a:chOff x="0" y="0"/>
          <a:chExt cx="0" cy="0"/>
        </a:xfrm>
      </p:grpSpPr>
      <p:pic>
        <p:nvPicPr>
          <p:cNvPr id="8" name="Picture 7"/>
          <p:cNvPicPr>
            <a:picLocks noChangeAspect="1"/>
          </p:cNvPicPr>
          <p:nvPr/>
        </p:nvPicPr>
        <p:blipFill>
          <a:blip r:embed="rId2" cstate="print">
            <a:extLst>
              <a:ext uri="{BEBA8EAE-BF5A-486C-A8C5-ECC9F3942E4B}">
                <a14:imgProps xmlns:a14="http://schemas.microsoft.com/office/drawing/2010/main">
                  <a14:imgLayer r:embed="rId3">
                    <a14:imgEffect>
                      <a14:backgroundRemoval t="0" b="93000" l="0" r="100000">
                        <a14:foregroundMark x1="87950" y1="20333" x2="87950" y2="20333"/>
                        <a14:foregroundMark x1="85042" y1="18222" x2="85042" y2="18222"/>
                        <a14:foregroundMark x1="70360" y1="16556" x2="70360" y2="16556"/>
                        <a14:foregroundMark x1="80055" y1="17222" x2="80055" y2="17222"/>
                        <a14:foregroundMark x1="83241" y1="17778" x2="83241" y2="17778"/>
                        <a14:foregroundMark x1="75346" y1="16444" x2="75346" y2="16444"/>
                        <a14:foregroundMark x1="65651" y1="16444" x2="65651" y2="16444"/>
                        <a14:foregroundMark x1="63712" y1="16000" x2="63712" y2="16000"/>
                        <a14:foregroundMark x1="78393" y1="60556" x2="78393" y2="60556"/>
                        <a14:backgroundMark x1="77424" y1="82889" x2="77424" y2="82889"/>
                        <a14:backgroundMark x1="75208" y1="83667" x2="75208" y2="83667"/>
                        <a14:backgroundMark x1="75208" y1="75556" x2="75208" y2="75556"/>
                        <a14:backgroundMark x1="72438" y1="82778" x2="72438" y2="82778"/>
                        <a14:backgroundMark x1="49169" y1="82778" x2="49169" y2="82778"/>
                        <a14:backgroundMark x1="38504" y1="83889" x2="38504" y2="83889"/>
                        <a14:backgroundMark x1="41551" y1="82667" x2="41551" y2="82667"/>
                        <a14:backgroundMark x1="52770" y1="82111" x2="52770" y2="82111"/>
                        <a14:backgroundMark x1="32271" y1="78889" x2="32271" y2="78889"/>
                        <a14:backgroundMark x1="26454" y1="76667" x2="26454" y2="76667"/>
                        <a14:backgroundMark x1="31163" y1="81000" x2="31163" y2="81000"/>
                        <a14:backgroundMark x1="34626" y1="78889" x2="34626" y2="78889"/>
                        <a14:backgroundMark x1="35596" y1="78333" x2="35596" y2="78333"/>
                        <a14:backgroundMark x1="73684" y1="53778" x2="73684" y2="53778"/>
                        <a14:backgroundMark x1="66620" y1="72556" x2="66620" y2="72556"/>
                        <a14:backgroundMark x1="63296" y1="72778" x2="63296" y2="72778"/>
                        <a14:backgroundMark x1="69529" y1="74222" x2="69529" y2="74222"/>
                        <a14:backgroundMark x1="59280" y1="77111" x2="59280" y2="77111"/>
                        <a14:backgroundMark x1="54155" y1="79222" x2="54155" y2="79222"/>
                        <a14:backgroundMark x1="55540" y1="79111" x2="55540" y2="79111"/>
                        <a14:backgroundMark x1="74931" y1="63111" x2="74931" y2="63111"/>
                        <a14:backgroundMark x1="72022" y1="63111" x2="72022" y2="63111"/>
                        <a14:backgroundMark x1="67867" y1="61222" x2="67867" y2="61222"/>
                        <a14:backgroundMark x1="69529" y1="60444" x2="69529" y2="60444"/>
                        <a14:backgroundMark x1="76039" y1="64222" x2="76039" y2="64222"/>
                      </a14:backgroundRemoval>
                    </a14:imgEffect>
                  </a14:imgLayer>
                </a14:imgProps>
              </a:ext>
              <a:ext uri="{28A0092B-C50C-407E-A947-70E740481C1C}">
                <a14:useLocalDpi xmlns:a14="http://schemas.microsoft.com/office/drawing/2010/main" val="0"/>
              </a:ext>
            </a:extLst>
          </a:blip>
          <a:stretch>
            <a:fillRect/>
          </a:stretch>
        </p:blipFill>
        <p:spPr>
          <a:xfrm>
            <a:off x="6874109" y="3238500"/>
            <a:ext cx="2078397" cy="2590800"/>
          </a:xfrm>
          <a:prstGeom prst="rect">
            <a:avLst/>
          </a:prstGeom>
          <a:effectLst>
            <a:outerShdw blurRad="50800" dist="38100" dir="13500000" algn="br" rotWithShape="0">
              <a:prstClr val="black">
                <a:alpha val="40000"/>
              </a:prstClr>
            </a:outerShdw>
          </a:effectLst>
        </p:spPr>
      </p:pic>
      <p:pic>
        <p:nvPicPr>
          <p:cNvPr id="6" name="Picture 5"/>
          <p:cNvPicPr>
            <a:picLocks noChangeAspect="1"/>
          </p:cNvPicPr>
          <p:nvPr/>
        </p:nvPicPr>
        <p:blipFill>
          <a:blip r:embed="rId4" cstate="print">
            <a:extLst>
              <a:ext uri="{BEBA8EAE-BF5A-486C-A8C5-ECC9F3942E4B}">
                <a14:imgProps xmlns:a14="http://schemas.microsoft.com/office/drawing/2010/main">
                  <a14:imgLayer r:embed="rId5">
                    <a14:imgEffect>
                      <a14:backgroundRemoval t="0" b="98221" l="9800" r="94400"/>
                    </a14:imgEffect>
                  </a14:imgLayer>
                </a14:imgProps>
              </a:ext>
              <a:ext uri="{28A0092B-C50C-407E-A947-70E740481C1C}">
                <a14:useLocalDpi xmlns:a14="http://schemas.microsoft.com/office/drawing/2010/main" val="0"/>
              </a:ext>
            </a:extLst>
          </a:blip>
          <a:stretch>
            <a:fillRect/>
          </a:stretch>
        </p:blipFill>
        <p:spPr>
          <a:xfrm flipH="1">
            <a:off x="6038967" y="3022587"/>
            <a:ext cx="1411529" cy="1924933"/>
          </a:xfrm>
          <a:prstGeom prst="rect">
            <a:avLst/>
          </a:prstGeom>
          <a:effectLst>
            <a:outerShdw blurRad="50800" dist="38100" dir="8100000" algn="tr" rotWithShape="0">
              <a:prstClr val="black">
                <a:alpha val="40000"/>
              </a:prstClr>
            </a:outerShdw>
          </a:effectLst>
        </p:spPr>
      </p:pic>
      <p:pic>
        <p:nvPicPr>
          <p:cNvPr id="2" name="Picture 1"/>
          <p:cNvPicPr preferRelativeResize="0">
            <a:picLocks/>
          </p:cNvPicPr>
          <p:nvPr/>
        </p:nvPicPr>
        <p:blipFill rotWithShape="1">
          <a:blip r:embed="rId6" cstate="print">
            <a:extLst>
              <a:ext uri="{28A0092B-C50C-407E-A947-70E740481C1C}">
                <a14:useLocalDpi xmlns:a14="http://schemas.microsoft.com/office/drawing/2010/main" val="0"/>
              </a:ext>
            </a:extLst>
          </a:blip>
          <a:srcRect l="17278" r="904"/>
          <a:stretch/>
        </p:blipFill>
        <p:spPr>
          <a:xfrm>
            <a:off x="238125" y="1062990"/>
            <a:ext cx="5657967" cy="4351020"/>
          </a:xfrm>
          <a:prstGeom prst="rect">
            <a:avLst/>
          </a:prstGeom>
          <a:ln w="88900" cap="sq" cmpd="thickThin">
            <a:solidFill>
              <a:srgbClr val="000000"/>
            </a:solidFill>
            <a:prstDash val="solid"/>
            <a:miter lim="800000"/>
          </a:ln>
          <a:effectLst>
            <a:innerShdw blurRad="76200">
              <a:srgbClr val="000000"/>
            </a:innerShdw>
          </a:effectLst>
        </p:spPr>
      </p:pic>
      <p:sp>
        <p:nvSpPr>
          <p:cNvPr id="3" name="TextBox 2"/>
          <p:cNvSpPr txBox="1"/>
          <p:nvPr/>
        </p:nvSpPr>
        <p:spPr>
          <a:xfrm>
            <a:off x="228600" y="266700"/>
            <a:ext cx="6476999" cy="677108"/>
          </a:xfrm>
          <a:prstGeom prst="rect">
            <a:avLst/>
          </a:prstGeom>
          <a:noFill/>
        </p:spPr>
        <p:txBody>
          <a:bodyPr wrap="square" rtlCol="0">
            <a:spAutoFit/>
          </a:bodyPr>
          <a:lstStyle/>
          <a:p>
            <a:r>
              <a:rPr lang="en-US" sz="3800" b="1" dirty="0" smtClean="0">
                <a:solidFill>
                  <a:schemeClr val="bg1">
                    <a:lumMod val="75000"/>
                    <a:lumOff val="25000"/>
                  </a:schemeClr>
                </a:solidFill>
                <a:effectLst>
                  <a:glow rad="76200">
                    <a:schemeClr val="accent6">
                      <a:lumMod val="75000"/>
                    </a:schemeClr>
                  </a:glow>
                  <a:outerShdw blurRad="38100" dist="38100" dir="2700000" algn="tl">
                    <a:srgbClr val="000000">
                      <a:alpha val="43137"/>
                    </a:srgbClr>
                  </a:outerShdw>
                </a:effectLst>
                <a:latin typeface="Bodoni MT Condensed" pitchFamily="18" charset="0"/>
              </a:rPr>
              <a:t>Introduction to Digital Electronics</a:t>
            </a:r>
            <a:endParaRPr lang="en-US" sz="3800" b="1" dirty="0">
              <a:solidFill>
                <a:schemeClr val="bg1">
                  <a:lumMod val="75000"/>
                  <a:lumOff val="25000"/>
                </a:schemeClr>
              </a:solidFill>
              <a:effectLst>
                <a:glow rad="76200">
                  <a:schemeClr val="accent6">
                    <a:lumMod val="75000"/>
                  </a:schemeClr>
                </a:glow>
                <a:outerShdw blurRad="38100" dist="38100" dir="2700000" algn="tl">
                  <a:srgbClr val="000000">
                    <a:alpha val="43137"/>
                  </a:srgbClr>
                </a:outerShdw>
              </a:effectLst>
              <a:latin typeface="Bodoni MT Condensed" pitchFamily="18" charset="0"/>
            </a:endParaRPr>
          </a:p>
        </p:txBody>
      </p:sp>
      <p:sp>
        <p:nvSpPr>
          <p:cNvPr id="4" name="Rectangle 3"/>
          <p:cNvSpPr/>
          <p:nvPr/>
        </p:nvSpPr>
        <p:spPr>
          <a:xfrm>
            <a:off x="6172200" y="114300"/>
            <a:ext cx="2743200" cy="4585871"/>
          </a:xfrm>
          <a:prstGeom prst="rect">
            <a:avLst/>
          </a:prstGeom>
        </p:spPr>
        <p:txBody>
          <a:bodyPr wrap="square">
            <a:spAutoFit/>
          </a:bodyPr>
          <a:lstStyle/>
          <a:p>
            <a:r>
              <a:rPr lang="en-US" sz="4400" b="1" dirty="0" smtClean="0">
                <a:solidFill>
                  <a:schemeClr val="bg1">
                    <a:lumMod val="85000"/>
                    <a:lumOff val="15000"/>
                  </a:schemeClr>
                </a:solidFill>
                <a:effectLst>
                  <a:glow rad="76200">
                    <a:schemeClr val="accent6">
                      <a:lumMod val="75000"/>
                    </a:schemeClr>
                  </a:glow>
                </a:effectLst>
                <a:latin typeface="Bodoni MT Condensed" pitchFamily="18" charset="0"/>
              </a:rPr>
              <a:t>ET-510</a:t>
            </a:r>
            <a:r>
              <a:rPr lang="en-US" sz="4000" b="1" dirty="0" smtClean="0">
                <a:solidFill>
                  <a:schemeClr val="bg1">
                    <a:lumMod val="85000"/>
                    <a:lumOff val="15000"/>
                  </a:schemeClr>
                </a:solidFill>
                <a:effectLst>
                  <a:glow rad="76200">
                    <a:schemeClr val="accent6">
                      <a:lumMod val="75000"/>
                    </a:schemeClr>
                  </a:glow>
                </a:effectLst>
                <a:latin typeface="Bodoni MT Condensed" pitchFamily="18" charset="0"/>
              </a:rPr>
              <a:t> </a:t>
            </a:r>
            <a:r>
              <a:rPr lang="en-US" sz="3200" b="1" dirty="0" smtClean="0">
                <a:solidFill>
                  <a:schemeClr val="bg1">
                    <a:lumMod val="85000"/>
                    <a:lumOff val="15000"/>
                  </a:schemeClr>
                </a:solidFill>
                <a:effectLst>
                  <a:glow rad="76200">
                    <a:schemeClr val="accent6">
                      <a:lumMod val="75000"/>
                    </a:schemeClr>
                  </a:glow>
                </a:effectLst>
                <a:latin typeface="Adobe Arabic" pitchFamily="18" charset="-78"/>
                <a:cs typeface="Adobe Arabic" pitchFamily="18" charset="-78"/>
              </a:rPr>
              <a:t>Number systems; </a:t>
            </a:r>
            <a:r>
              <a:rPr lang="en-US" sz="3200" b="1" dirty="0">
                <a:solidFill>
                  <a:schemeClr val="bg1">
                    <a:lumMod val="85000"/>
                    <a:lumOff val="15000"/>
                  </a:schemeClr>
                </a:solidFill>
                <a:effectLst>
                  <a:glow rad="76200">
                    <a:schemeClr val="accent6">
                      <a:lumMod val="75000"/>
                    </a:schemeClr>
                  </a:glow>
                </a:effectLst>
                <a:latin typeface="Adobe Arabic" pitchFamily="18" charset="-78"/>
                <a:cs typeface="Adobe Arabic" pitchFamily="18" charset="-78"/>
              </a:rPr>
              <a:t>memory elements; logic elements; timing elements; </a:t>
            </a:r>
            <a:r>
              <a:rPr lang="en-US" sz="3200" b="1" dirty="0">
                <a:solidFill>
                  <a:schemeClr val="bg1">
                    <a:lumMod val="85000"/>
                    <a:lumOff val="15000"/>
                  </a:schemeClr>
                </a:solidFill>
                <a:effectLst>
                  <a:glow rad="63500">
                    <a:schemeClr val="accent6">
                      <a:lumMod val="75000"/>
                    </a:schemeClr>
                  </a:glow>
                </a:effectLst>
                <a:latin typeface="Adobe Arabic" pitchFamily="18" charset="-78"/>
                <a:cs typeface="Adobe Arabic" pitchFamily="18" charset="-78"/>
              </a:rPr>
              <a:t>digital computer logic </a:t>
            </a:r>
            <a:r>
              <a:rPr lang="en-US" sz="3200" b="1" dirty="0" smtClean="0">
                <a:solidFill>
                  <a:schemeClr val="bg1">
                    <a:lumMod val="85000"/>
                    <a:lumOff val="15000"/>
                  </a:schemeClr>
                </a:solidFill>
                <a:effectLst>
                  <a:glow rad="63500">
                    <a:schemeClr val="accent6">
                      <a:lumMod val="75000"/>
                    </a:schemeClr>
                  </a:glow>
                </a:effectLst>
                <a:latin typeface="Adobe Arabic" pitchFamily="18" charset="-78"/>
                <a:cs typeface="Adobe Arabic" pitchFamily="18" charset="-78"/>
              </a:rPr>
              <a:t>circuits; </a:t>
            </a:r>
            <a:r>
              <a:rPr lang="en-US" sz="2800" i="1" dirty="0" smtClean="0">
                <a:ln w="3175">
                  <a:solidFill>
                    <a:schemeClr val="accent6">
                      <a:lumMod val="50000"/>
                    </a:schemeClr>
                  </a:solidFill>
                </a:ln>
                <a:solidFill>
                  <a:schemeClr val="bg1">
                    <a:lumMod val="95000"/>
                    <a:lumOff val="5000"/>
                  </a:schemeClr>
                </a:solidFill>
                <a:effectLst>
                  <a:glow rad="76200">
                    <a:schemeClr val="accent6">
                      <a:lumMod val="75000"/>
                    </a:schemeClr>
                  </a:glow>
                </a:effectLst>
                <a:latin typeface="Adobe Arabic" pitchFamily="18" charset="-78"/>
                <a:cs typeface="Adobe Arabic" pitchFamily="18" charset="-78"/>
              </a:rPr>
              <a:t>Laboratory </a:t>
            </a:r>
            <a:r>
              <a:rPr lang="en-US" sz="2800" i="1" dirty="0">
                <a:ln w="3175">
                  <a:solidFill>
                    <a:schemeClr val="accent6">
                      <a:lumMod val="50000"/>
                    </a:schemeClr>
                  </a:solidFill>
                </a:ln>
                <a:solidFill>
                  <a:schemeClr val="bg1">
                    <a:lumMod val="95000"/>
                    <a:lumOff val="5000"/>
                  </a:schemeClr>
                </a:solidFill>
                <a:effectLst>
                  <a:glow rad="76200">
                    <a:schemeClr val="accent6">
                      <a:lumMod val="75000"/>
                    </a:schemeClr>
                  </a:glow>
                </a:effectLst>
                <a:latin typeface="Adobe Arabic" pitchFamily="18" charset="-78"/>
                <a:cs typeface="Adobe Arabic" pitchFamily="18" charset="-78"/>
              </a:rPr>
              <a:t>hours complement class work.</a:t>
            </a:r>
          </a:p>
        </p:txBody>
      </p:sp>
    </p:spTree>
    <p:extLst>
      <p:ext uri="{BB962C8B-B14F-4D97-AF65-F5344CB8AC3E}">
        <p14:creationId xmlns:p14="http://schemas.microsoft.com/office/powerpoint/2010/main" val="4256847312"/>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fill="hold"/>
                                        <p:tgtEl>
                                          <p:spTgt spid="2"/>
                                        </p:tgtEl>
                                        <p:attrNameLst>
                                          <p:attrName>ppt_x</p:attrName>
                                        </p:attrNameLst>
                                      </p:cBhvr>
                                      <p:tavLst>
                                        <p:tav tm="0">
                                          <p:val>
                                            <p:strVal val="#ppt_x"/>
                                          </p:val>
                                        </p:tav>
                                        <p:tav tm="100000">
                                          <p:val>
                                            <p:strVal val="#ppt_x"/>
                                          </p:val>
                                        </p:tav>
                                      </p:tavLst>
                                    </p:anim>
                                    <p:anim calcmode="lin" valueType="num">
                                      <p:cBhvr additive="base">
                                        <p:cTn id="13"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53" presetClass="entr" presetSubtype="16" fill="hold" grpId="0" nodeType="click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p:cTn id="18" dur="500" fill="hold"/>
                                        <p:tgtEl>
                                          <p:spTgt spid="4"/>
                                        </p:tgtEl>
                                        <p:attrNameLst>
                                          <p:attrName>ppt_w</p:attrName>
                                        </p:attrNameLst>
                                      </p:cBhvr>
                                      <p:tavLst>
                                        <p:tav tm="0">
                                          <p:val>
                                            <p:fltVal val="0"/>
                                          </p:val>
                                        </p:tav>
                                        <p:tav tm="100000">
                                          <p:val>
                                            <p:strVal val="#ppt_w"/>
                                          </p:val>
                                        </p:tav>
                                      </p:tavLst>
                                    </p:anim>
                                    <p:anim calcmode="lin" valueType="num">
                                      <p:cBhvr>
                                        <p:cTn id="19" dur="500" fill="hold"/>
                                        <p:tgtEl>
                                          <p:spTgt spid="4"/>
                                        </p:tgtEl>
                                        <p:attrNameLst>
                                          <p:attrName>ppt_h</p:attrName>
                                        </p:attrNameLst>
                                      </p:cBhvr>
                                      <p:tavLst>
                                        <p:tav tm="0">
                                          <p:val>
                                            <p:fltVal val="0"/>
                                          </p:val>
                                        </p:tav>
                                        <p:tav tm="100000">
                                          <p:val>
                                            <p:strVal val="#ppt_h"/>
                                          </p:val>
                                        </p:tav>
                                      </p:tavLst>
                                    </p:anim>
                                    <p:animEffect transition="in" filter="fade">
                                      <p:cBhvr>
                                        <p:cTn id="20" dur="500"/>
                                        <p:tgtEl>
                                          <p:spTgt spid="4"/>
                                        </p:tgtEl>
                                      </p:cBhvr>
                                    </p:animEffect>
                                  </p:childTnLst>
                                </p:cTn>
                              </p:par>
                            </p:childTnLst>
                          </p:cTn>
                        </p:par>
                      </p:childTnLst>
                    </p:cTn>
                  </p:par>
                  <p:par>
                    <p:cTn id="21" fill="hold">
                      <p:stCondLst>
                        <p:cond delay="indefinite"/>
                      </p:stCondLst>
                      <p:childTnLst>
                        <p:par>
                          <p:cTn id="22" fill="hold">
                            <p:stCondLst>
                              <p:cond delay="0"/>
                            </p:stCondLst>
                            <p:childTnLst>
                              <p:par>
                                <p:cTn id="23" presetID="14" presetClass="entr" presetSubtype="5"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randombar(vertical)">
                                      <p:cBhvr>
                                        <p:cTn id="25" dur="500"/>
                                        <p:tgtEl>
                                          <p:spTgt spid="8"/>
                                        </p:tgtEl>
                                      </p:cBhvr>
                                    </p:animEffect>
                                  </p:childTnLst>
                                </p:cTn>
                              </p:par>
                              <p:par>
                                <p:cTn id="26" presetID="31" presetClass="entr" presetSubtype="0" fill="hold" nodeType="withEffect">
                                  <p:stCondLst>
                                    <p:cond delay="0"/>
                                  </p:stCondLst>
                                  <p:childTnLst>
                                    <p:set>
                                      <p:cBhvr>
                                        <p:cTn id="27" dur="1" fill="hold">
                                          <p:stCondLst>
                                            <p:cond delay="0"/>
                                          </p:stCondLst>
                                        </p:cTn>
                                        <p:tgtEl>
                                          <p:spTgt spid="6"/>
                                        </p:tgtEl>
                                        <p:attrNameLst>
                                          <p:attrName>style.visibility</p:attrName>
                                        </p:attrNameLst>
                                      </p:cBhvr>
                                      <p:to>
                                        <p:strVal val="visible"/>
                                      </p:to>
                                    </p:set>
                                    <p:anim calcmode="lin" valueType="num">
                                      <p:cBhvr>
                                        <p:cTn id="28" dur="1000" fill="hold"/>
                                        <p:tgtEl>
                                          <p:spTgt spid="6"/>
                                        </p:tgtEl>
                                        <p:attrNameLst>
                                          <p:attrName>ppt_w</p:attrName>
                                        </p:attrNameLst>
                                      </p:cBhvr>
                                      <p:tavLst>
                                        <p:tav tm="0">
                                          <p:val>
                                            <p:fltVal val="0"/>
                                          </p:val>
                                        </p:tav>
                                        <p:tav tm="100000">
                                          <p:val>
                                            <p:strVal val="#ppt_w"/>
                                          </p:val>
                                        </p:tav>
                                      </p:tavLst>
                                    </p:anim>
                                    <p:anim calcmode="lin" valueType="num">
                                      <p:cBhvr>
                                        <p:cTn id="29" dur="1000" fill="hold"/>
                                        <p:tgtEl>
                                          <p:spTgt spid="6"/>
                                        </p:tgtEl>
                                        <p:attrNameLst>
                                          <p:attrName>ppt_h</p:attrName>
                                        </p:attrNameLst>
                                      </p:cBhvr>
                                      <p:tavLst>
                                        <p:tav tm="0">
                                          <p:val>
                                            <p:fltVal val="0"/>
                                          </p:val>
                                        </p:tav>
                                        <p:tav tm="100000">
                                          <p:val>
                                            <p:strVal val="#ppt_h"/>
                                          </p:val>
                                        </p:tav>
                                      </p:tavLst>
                                    </p:anim>
                                    <p:anim calcmode="lin" valueType="num">
                                      <p:cBhvr>
                                        <p:cTn id="30" dur="1000" fill="hold"/>
                                        <p:tgtEl>
                                          <p:spTgt spid="6"/>
                                        </p:tgtEl>
                                        <p:attrNameLst>
                                          <p:attrName>style.rotation</p:attrName>
                                        </p:attrNameLst>
                                      </p:cBhvr>
                                      <p:tavLst>
                                        <p:tav tm="0">
                                          <p:val>
                                            <p:fltVal val="90"/>
                                          </p:val>
                                        </p:tav>
                                        <p:tav tm="100000">
                                          <p:val>
                                            <p:fltVal val="0"/>
                                          </p:val>
                                        </p:tav>
                                      </p:tavLst>
                                    </p:anim>
                                    <p:animEffect transition="in" filter="fade">
                                      <p:cBhvr>
                                        <p:cTn id="31"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gradFill flip="none" rotWithShape="1">
          <a:gsLst>
            <a:gs pos="11000">
              <a:srgbClr val="00B050"/>
            </a:gs>
            <a:gs pos="3000">
              <a:schemeClr val="accent3">
                <a:lumMod val="50000"/>
              </a:schemeClr>
            </a:gs>
            <a:gs pos="40000">
              <a:srgbClr val="485134"/>
            </a:gs>
            <a:gs pos="20000">
              <a:schemeClr val="accent3">
                <a:lumMod val="50000"/>
              </a:schemeClr>
            </a:gs>
            <a:gs pos="89000">
              <a:schemeClr val="accent3">
                <a:lumMod val="50000"/>
              </a:schemeClr>
            </a:gs>
            <a:gs pos="72000">
              <a:schemeClr val="tx1">
                <a:lumMod val="50000"/>
              </a:schemeClr>
            </a:gs>
            <a:gs pos="58000">
              <a:srgbClr val="009900"/>
            </a:gs>
            <a:gs pos="100000">
              <a:srgbClr val="00B050"/>
            </a:gs>
          </a:gsLst>
          <a:lin ang="2700000" scaled="1"/>
          <a:tileRect/>
        </a:gra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00" y="124933"/>
            <a:ext cx="4876800" cy="2568958"/>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43400" y="2886075"/>
            <a:ext cx="4648200" cy="2568958"/>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57800" y="174764"/>
            <a:ext cx="3523108" cy="246929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7200" y="2886075"/>
            <a:ext cx="3657600" cy="251089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0" name="Rectangle 9"/>
          <p:cNvSpPr/>
          <p:nvPr/>
        </p:nvSpPr>
        <p:spPr>
          <a:xfrm>
            <a:off x="381000" y="124934"/>
            <a:ext cx="8534400" cy="5330100"/>
          </a:xfrm>
          <a:prstGeom prst="rect">
            <a:avLst/>
          </a:prstGeom>
        </p:spPr>
        <p:txBody>
          <a:bodyPr wrap="square">
            <a:spAutoFit/>
          </a:bodyPr>
          <a:lstStyle/>
          <a:p>
            <a:r>
              <a:rPr lang="en-US" sz="3600" dirty="0" smtClean="0">
                <a:ln>
                  <a:solidFill>
                    <a:schemeClr val="bg1"/>
                  </a:solidFill>
                </a:ln>
                <a:solidFill>
                  <a:schemeClr val="tx1">
                    <a:lumMod val="95000"/>
                  </a:schemeClr>
                </a:solidFill>
                <a:effectLst>
                  <a:glow rad="63500">
                    <a:srgbClr val="00FF00"/>
                  </a:glow>
                  <a:outerShdw blurRad="50800" dist="50800" dir="5400000" algn="ctr" rotWithShape="0">
                    <a:schemeClr val="bg1"/>
                  </a:outerShdw>
                </a:effectLst>
                <a:latin typeface="GungsuhChe" pitchFamily="49" charset="-127"/>
                <a:ea typeface="GungsuhChe" pitchFamily="49" charset="-127"/>
              </a:rPr>
              <a:t>Telecommunications</a:t>
            </a:r>
            <a:r>
              <a:rPr lang="en-US" sz="2800" dirty="0" smtClean="0">
                <a:ln>
                  <a:solidFill>
                    <a:schemeClr val="bg1"/>
                  </a:solidFill>
                </a:ln>
                <a:solidFill>
                  <a:schemeClr val="tx1">
                    <a:lumMod val="95000"/>
                  </a:schemeClr>
                </a:solidFill>
                <a:effectLst>
                  <a:glow rad="63500">
                    <a:srgbClr val="00FF00"/>
                  </a:glow>
                  <a:outerShdw blurRad="50800" dist="50800" dir="5400000" algn="ctr" rotWithShape="0">
                    <a:schemeClr val="bg1"/>
                  </a:outerShdw>
                </a:effectLst>
                <a:latin typeface="GungsuhChe" pitchFamily="49" charset="-127"/>
                <a:ea typeface="GungsuhChe" pitchFamily="49" charset="-127"/>
              </a:rPr>
              <a:t> </a:t>
            </a:r>
          </a:p>
          <a:p>
            <a:endParaRPr lang="en-US" sz="2800" dirty="0">
              <a:ln>
                <a:solidFill>
                  <a:schemeClr val="bg1"/>
                </a:solidFill>
              </a:ln>
              <a:solidFill>
                <a:schemeClr val="tx1">
                  <a:lumMod val="95000"/>
                </a:schemeClr>
              </a:solidFill>
              <a:effectLst>
                <a:glow rad="63500">
                  <a:srgbClr val="00FF00"/>
                </a:glow>
                <a:outerShdw blurRad="50800" dist="50800" dir="5400000" algn="ctr" rotWithShape="0">
                  <a:schemeClr val="bg1"/>
                </a:outerShdw>
              </a:effectLst>
              <a:latin typeface="Haettenschweiler" pitchFamily="34" charset="0"/>
            </a:endParaRPr>
          </a:p>
          <a:p>
            <a:endParaRPr lang="en-US" sz="2800" dirty="0" smtClean="0">
              <a:ln>
                <a:solidFill>
                  <a:schemeClr val="bg1"/>
                </a:solidFill>
              </a:ln>
              <a:solidFill>
                <a:schemeClr val="tx1">
                  <a:lumMod val="95000"/>
                </a:schemeClr>
              </a:solidFill>
              <a:effectLst>
                <a:glow rad="63500">
                  <a:srgbClr val="00FF00"/>
                </a:glow>
                <a:outerShdw blurRad="50800" dist="50800" dir="5400000" algn="ctr" rotWithShape="0">
                  <a:schemeClr val="bg1"/>
                </a:outerShdw>
              </a:effectLst>
              <a:latin typeface="Haettenschweiler" pitchFamily="34" charset="0"/>
            </a:endParaRPr>
          </a:p>
          <a:p>
            <a:endParaRPr lang="en-US" sz="2800" dirty="0">
              <a:ln>
                <a:solidFill>
                  <a:schemeClr val="bg1"/>
                </a:solidFill>
              </a:ln>
              <a:solidFill>
                <a:schemeClr val="tx1">
                  <a:lumMod val="95000"/>
                </a:schemeClr>
              </a:solidFill>
              <a:effectLst>
                <a:glow rad="63500">
                  <a:srgbClr val="00FF00"/>
                </a:glow>
                <a:outerShdw blurRad="50800" dist="50800" dir="5400000" algn="ctr" rotWithShape="0">
                  <a:schemeClr val="bg1"/>
                </a:outerShdw>
              </a:effectLst>
              <a:latin typeface="Haettenschweiler" pitchFamily="34" charset="0"/>
            </a:endParaRPr>
          </a:p>
          <a:p>
            <a:endParaRPr lang="en-US" sz="2800" dirty="0" smtClean="0">
              <a:ln>
                <a:solidFill>
                  <a:schemeClr val="bg1"/>
                </a:solidFill>
              </a:ln>
              <a:solidFill>
                <a:schemeClr val="tx1">
                  <a:lumMod val="95000"/>
                </a:schemeClr>
              </a:solidFill>
              <a:effectLst>
                <a:glow rad="63500">
                  <a:srgbClr val="00FF00"/>
                </a:glow>
                <a:outerShdw blurRad="50800" dist="50800" dir="5400000" algn="ctr" rotWithShape="0">
                  <a:schemeClr val="bg1"/>
                </a:outerShdw>
              </a:effectLst>
              <a:latin typeface="Haettenschweiler" pitchFamily="34" charset="0"/>
            </a:endParaRPr>
          </a:p>
          <a:p>
            <a:endParaRPr lang="en-US" sz="2800" dirty="0">
              <a:ln>
                <a:solidFill>
                  <a:schemeClr val="bg1"/>
                </a:solidFill>
              </a:ln>
              <a:solidFill>
                <a:schemeClr val="tx1">
                  <a:lumMod val="95000"/>
                </a:schemeClr>
              </a:solidFill>
              <a:effectLst>
                <a:glow rad="63500">
                  <a:srgbClr val="00FF00"/>
                </a:glow>
                <a:outerShdw blurRad="50800" dist="50800" dir="5400000" algn="ctr" rotWithShape="0">
                  <a:schemeClr val="bg1"/>
                </a:outerShdw>
              </a:effectLst>
              <a:latin typeface="Haettenschweiler" pitchFamily="34" charset="0"/>
            </a:endParaRPr>
          </a:p>
          <a:p>
            <a:endParaRPr lang="en-US" sz="2800" dirty="0" smtClean="0">
              <a:ln>
                <a:solidFill>
                  <a:schemeClr val="bg1"/>
                </a:solidFill>
              </a:ln>
              <a:solidFill>
                <a:schemeClr val="tx1">
                  <a:lumMod val="95000"/>
                </a:schemeClr>
              </a:solidFill>
              <a:effectLst>
                <a:glow rad="63500">
                  <a:srgbClr val="00FF00"/>
                </a:glow>
                <a:outerShdw blurRad="50800" dist="50800" dir="5400000" algn="ctr" rotWithShape="0">
                  <a:schemeClr val="bg1"/>
                </a:outerShdw>
              </a:effectLst>
              <a:latin typeface="Haettenschweiler" pitchFamily="34" charset="0"/>
            </a:endParaRPr>
          </a:p>
          <a:p>
            <a:endParaRPr lang="en-US" sz="2800" dirty="0" smtClean="0">
              <a:ln>
                <a:solidFill>
                  <a:schemeClr val="bg1"/>
                </a:solidFill>
              </a:ln>
              <a:solidFill>
                <a:schemeClr val="tx1">
                  <a:lumMod val="95000"/>
                </a:schemeClr>
              </a:solidFill>
              <a:effectLst>
                <a:glow rad="63500">
                  <a:srgbClr val="00FF00"/>
                </a:glow>
                <a:outerShdw blurRad="50800" dist="50800" dir="5400000" algn="ctr" rotWithShape="0">
                  <a:schemeClr val="bg1"/>
                </a:outerShdw>
              </a:effectLst>
              <a:latin typeface="Haettenschweiler" pitchFamily="34" charset="0"/>
            </a:endParaRPr>
          </a:p>
          <a:p>
            <a:r>
              <a:rPr lang="en-US" sz="3600" dirty="0" smtClean="0">
                <a:ln>
                  <a:solidFill>
                    <a:schemeClr val="bg1"/>
                  </a:solidFill>
                </a:ln>
                <a:solidFill>
                  <a:schemeClr val="tx1">
                    <a:lumMod val="95000"/>
                  </a:schemeClr>
                </a:solidFill>
                <a:effectLst>
                  <a:glow rad="63500">
                    <a:srgbClr val="00FF00"/>
                  </a:glow>
                  <a:outerShdw blurRad="50800" dist="50800" dir="5400000" algn="ctr" rotWithShape="0">
                    <a:schemeClr val="bg1"/>
                  </a:outerShdw>
                </a:effectLst>
                <a:latin typeface="GungsuhChe" pitchFamily="49" charset="-127"/>
                <a:ea typeface="GungsuhChe" pitchFamily="49" charset="-127"/>
              </a:rPr>
              <a:t>ET230</a:t>
            </a:r>
            <a:r>
              <a:rPr lang="en-US" sz="2000" dirty="0" smtClean="0">
                <a:ln>
                  <a:solidFill>
                    <a:schemeClr val="bg1"/>
                  </a:solidFill>
                </a:ln>
                <a:solidFill>
                  <a:schemeClr val="tx1">
                    <a:lumMod val="95000"/>
                  </a:schemeClr>
                </a:solidFill>
                <a:effectLst>
                  <a:glow rad="63500">
                    <a:srgbClr val="00FF00"/>
                  </a:glow>
                  <a:outerShdw blurRad="50800" dist="50800" dir="5400000" algn="ctr" rotWithShape="0">
                    <a:schemeClr val="bg1"/>
                  </a:outerShdw>
                </a:effectLst>
                <a:latin typeface="GungsuhChe" pitchFamily="49" charset="-127"/>
                <a:ea typeface="GungsuhChe" pitchFamily="49" charset="-127"/>
              </a:rPr>
              <a:t> - </a:t>
            </a:r>
            <a:r>
              <a:rPr lang="en-US" sz="2000" b="1" dirty="0" smtClean="0">
                <a:ln>
                  <a:solidFill>
                    <a:schemeClr val="tx1">
                      <a:lumMod val="50000"/>
                    </a:schemeClr>
                  </a:solidFill>
                </a:ln>
                <a:solidFill>
                  <a:schemeClr val="tx1">
                    <a:lumMod val="95000"/>
                  </a:schemeClr>
                </a:solidFill>
                <a:effectLst>
                  <a:glow rad="38100">
                    <a:srgbClr val="009900"/>
                  </a:glow>
                  <a:outerShdw blurRad="50800" dist="50800" dir="5400000" algn="ctr" rotWithShape="0">
                    <a:schemeClr val="bg1"/>
                  </a:outerShdw>
                </a:effectLst>
                <a:latin typeface="GungsuhChe" pitchFamily="49" charset="-127"/>
                <a:ea typeface="GungsuhChe" pitchFamily="49" charset="-127"/>
              </a:rPr>
              <a:t>The </a:t>
            </a:r>
            <a:r>
              <a:rPr lang="en-US" sz="2000" b="1" dirty="0">
                <a:ln>
                  <a:solidFill>
                    <a:schemeClr val="tx1">
                      <a:lumMod val="50000"/>
                    </a:schemeClr>
                  </a:solidFill>
                </a:ln>
                <a:solidFill>
                  <a:schemeClr val="tx1">
                    <a:lumMod val="95000"/>
                  </a:schemeClr>
                </a:solidFill>
                <a:effectLst>
                  <a:glow rad="38100">
                    <a:srgbClr val="009900"/>
                  </a:glow>
                  <a:outerShdw blurRad="50800" dist="50800" dir="5400000" algn="ctr" rotWithShape="0">
                    <a:schemeClr val="bg1"/>
                  </a:outerShdw>
                </a:effectLst>
                <a:latin typeface="GungsuhChe" pitchFamily="49" charset="-127"/>
                <a:ea typeface="GungsuhChe" pitchFamily="49" charset="-127"/>
              </a:rPr>
              <a:t>theory and principles of modern electronic </a:t>
            </a:r>
            <a:r>
              <a:rPr lang="en-US" sz="2000" b="1" dirty="0">
                <a:ln>
                  <a:solidFill>
                    <a:schemeClr val="tx1">
                      <a:lumMod val="50000"/>
                    </a:schemeClr>
                  </a:solidFill>
                </a:ln>
                <a:solidFill>
                  <a:schemeClr val="tx1">
                    <a:lumMod val="95000"/>
                  </a:schemeClr>
                </a:solidFill>
                <a:effectLst>
                  <a:glow rad="76200">
                    <a:srgbClr val="009900"/>
                  </a:glow>
                  <a:outerShdw blurRad="50800" dist="50800" dir="5400000" algn="ctr" rotWithShape="0">
                    <a:schemeClr val="bg1"/>
                  </a:outerShdw>
                </a:effectLst>
                <a:latin typeface="GungsuhChe" pitchFamily="49" charset="-127"/>
                <a:ea typeface="GungsuhChe" pitchFamily="49" charset="-127"/>
              </a:rPr>
              <a:t>telecommunications </a:t>
            </a:r>
            <a:r>
              <a:rPr lang="en-US" sz="2000" b="1" dirty="0" smtClean="0">
                <a:ln>
                  <a:solidFill>
                    <a:schemeClr val="tx1">
                      <a:lumMod val="50000"/>
                    </a:schemeClr>
                  </a:solidFill>
                </a:ln>
                <a:solidFill>
                  <a:schemeClr val="tx1">
                    <a:lumMod val="95000"/>
                  </a:schemeClr>
                </a:solidFill>
                <a:effectLst>
                  <a:glow rad="76200">
                    <a:srgbClr val="009900"/>
                  </a:glow>
                  <a:outerShdw blurRad="50800" dist="50800" dir="5400000" algn="ctr" rotWithShape="0">
                    <a:schemeClr val="bg1"/>
                  </a:outerShdw>
                </a:effectLst>
                <a:latin typeface="GungsuhChe" pitchFamily="49" charset="-127"/>
                <a:ea typeface="GungsuhChe" pitchFamily="49" charset="-127"/>
              </a:rPr>
              <a:t>devices</a:t>
            </a:r>
            <a:r>
              <a:rPr lang="en-US" sz="2000" b="1" dirty="0">
                <a:ln>
                  <a:solidFill>
                    <a:schemeClr val="tx1">
                      <a:lumMod val="50000"/>
                    </a:schemeClr>
                  </a:solidFill>
                </a:ln>
                <a:solidFill>
                  <a:schemeClr val="tx1">
                    <a:lumMod val="95000"/>
                  </a:schemeClr>
                </a:solidFill>
                <a:effectLst>
                  <a:glow rad="76200">
                    <a:srgbClr val="009900"/>
                  </a:glow>
                  <a:outerShdw blurRad="50800" dist="50800" dir="5400000" algn="ctr" rotWithShape="0">
                    <a:schemeClr val="bg1"/>
                  </a:outerShdw>
                </a:effectLst>
                <a:latin typeface="GungsuhChe" pitchFamily="49" charset="-127"/>
                <a:ea typeface="GungsuhChe" pitchFamily="49" charset="-127"/>
              </a:rPr>
              <a:t>, including telephones, </a:t>
            </a:r>
            <a:r>
              <a:rPr lang="en-US" sz="2000" b="1" dirty="0" smtClean="0">
                <a:ln>
                  <a:solidFill>
                    <a:schemeClr val="tx1">
                      <a:lumMod val="50000"/>
                    </a:schemeClr>
                  </a:solidFill>
                </a:ln>
                <a:solidFill>
                  <a:schemeClr val="tx1">
                    <a:lumMod val="95000"/>
                  </a:schemeClr>
                </a:solidFill>
                <a:effectLst>
                  <a:glow rad="76200">
                    <a:srgbClr val="009900"/>
                  </a:glow>
                  <a:outerShdw blurRad="50800" dist="50800" dir="5400000" algn="ctr" rotWithShape="0">
                    <a:schemeClr val="bg1"/>
                  </a:outerShdw>
                </a:effectLst>
                <a:latin typeface="GungsuhChe" pitchFamily="49" charset="-127"/>
                <a:ea typeface="GungsuhChe" pitchFamily="49" charset="-127"/>
              </a:rPr>
              <a:t>digital </a:t>
            </a:r>
            <a:r>
              <a:rPr lang="en-US" sz="2000" b="1" dirty="0">
                <a:ln>
                  <a:solidFill>
                    <a:schemeClr val="tx1">
                      <a:lumMod val="50000"/>
                    </a:schemeClr>
                  </a:solidFill>
                </a:ln>
                <a:solidFill>
                  <a:schemeClr val="tx1">
                    <a:lumMod val="95000"/>
                  </a:schemeClr>
                </a:solidFill>
                <a:effectLst>
                  <a:glow rad="76200">
                    <a:srgbClr val="009900"/>
                  </a:glow>
                  <a:outerShdw blurRad="50800" dist="50800" dir="5400000" algn="ctr" rotWithShape="0">
                    <a:schemeClr val="bg1"/>
                  </a:outerShdw>
                </a:effectLst>
                <a:latin typeface="GungsuhChe" pitchFamily="49" charset="-127"/>
                <a:ea typeface="GungsuhChe" pitchFamily="49" charset="-127"/>
              </a:rPr>
              <a:t>and optical communications links, radio, television, </a:t>
            </a:r>
            <a:r>
              <a:rPr lang="en-US" sz="2000" b="1" dirty="0" smtClean="0">
                <a:ln>
                  <a:solidFill>
                    <a:schemeClr val="tx1">
                      <a:lumMod val="50000"/>
                    </a:schemeClr>
                  </a:solidFill>
                </a:ln>
                <a:solidFill>
                  <a:schemeClr val="tx1">
                    <a:lumMod val="95000"/>
                  </a:schemeClr>
                </a:solidFill>
                <a:effectLst>
                  <a:glow rad="76200">
                    <a:srgbClr val="009900"/>
                  </a:glow>
                  <a:outerShdw blurRad="50800" dist="50800" dir="5400000" algn="ctr" rotWithShape="0">
                    <a:schemeClr val="bg1"/>
                  </a:outerShdw>
                </a:effectLst>
                <a:latin typeface="GungsuhChe" pitchFamily="49" charset="-127"/>
                <a:ea typeface="GungsuhChe" pitchFamily="49" charset="-127"/>
              </a:rPr>
              <a:t>and radar</a:t>
            </a:r>
            <a:r>
              <a:rPr lang="en-US" sz="2000" b="1" dirty="0">
                <a:ln>
                  <a:solidFill>
                    <a:schemeClr val="tx1">
                      <a:lumMod val="50000"/>
                    </a:schemeClr>
                  </a:solidFill>
                </a:ln>
                <a:solidFill>
                  <a:schemeClr val="tx1">
                    <a:lumMod val="95000"/>
                  </a:schemeClr>
                </a:solidFill>
                <a:effectLst>
                  <a:glow rad="76200">
                    <a:srgbClr val="009900"/>
                  </a:glow>
                  <a:outerShdw blurRad="50800" dist="50800" dir="5400000" algn="ctr" rotWithShape="0">
                    <a:schemeClr val="bg1"/>
                  </a:outerShdw>
                </a:effectLst>
                <a:latin typeface="GungsuhChe" pitchFamily="49" charset="-127"/>
                <a:ea typeface="GungsuhChe" pitchFamily="49" charset="-127"/>
              </a:rPr>
              <a:t>.</a:t>
            </a:r>
            <a:r>
              <a:rPr lang="en-US" sz="2000" b="1" dirty="0" smtClean="0">
                <a:ln>
                  <a:solidFill>
                    <a:schemeClr val="tx1">
                      <a:lumMod val="50000"/>
                    </a:schemeClr>
                  </a:solidFill>
                </a:ln>
                <a:solidFill>
                  <a:schemeClr val="tx1">
                    <a:lumMod val="95000"/>
                  </a:schemeClr>
                </a:solidFill>
                <a:effectLst>
                  <a:glow rad="76200">
                    <a:srgbClr val="009900"/>
                  </a:glow>
                  <a:outerShdw blurRad="50800" dist="50800" dir="5400000" algn="ctr" rotWithShape="0">
                    <a:schemeClr val="bg1"/>
                  </a:outerShdw>
                </a:effectLst>
                <a:latin typeface="GungsuhChe" pitchFamily="49" charset="-127"/>
                <a:ea typeface="GungsuhChe" pitchFamily="49" charset="-127"/>
              </a:rPr>
              <a:t> </a:t>
            </a:r>
            <a:r>
              <a:rPr lang="en-US" sz="2000" b="1" i="1" dirty="0" smtClean="0">
                <a:ln>
                  <a:solidFill>
                    <a:schemeClr val="tx1">
                      <a:lumMod val="50000"/>
                    </a:schemeClr>
                  </a:solidFill>
                </a:ln>
                <a:solidFill>
                  <a:srgbClr val="00FF00"/>
                </a:solidFill>
                <a:effectLst>
                  <a:glow rad="38100">
                    <a:srgbClr val="009900"/>
                  </a:glow>
                  <a:outerShdw blurRad="50800" dist="50800" dir="5400000" algn="ctr" rotWithShape="0">
                    <a:schemeClr val="bg1"/>
                  </a:outerShdw>
                </a:effectLst>
                <a:latin typeface="GungsuhChe" pitchFamily="49" charset="-127"/>
                <a:ea typeface="GungsuhChe" pitchFamily="49" charset="-127"/>
              </a:rPr>
              <a:t>Laboratory </a:t>
            </a:r>
            <a:r>
              <a:rPr lang="en-US" sz="2000" b="1" i="1" dirty="0">
                <a:ln>
                  <a:solidFill>
                    <a:schemeClr val="tx1">
                      <a:lumMod val="50000"/>
                    </a:schemeClr>
                  </a:solidFill>
                </a:ln>
                <a:solidFill>
                  <a:srgbClr val="00FF00"/>
                </a:solidFill>
                <a:effectLst>
                  <a:glow rad="38100">
                    <a:srgbClr val="009900"/>
                  </a:glow>
                  <a:outerShdw blurRad="50800" dist="50800" dir="5400000" algn="ctr" rotWithShape="0">
                    <a:schemeClr val="bg1"/>
                  </a:outerShdw>
                </a:effectLst>
                <a:latin typeface="GungsuhChe" pitchFamily="49" charset="-127"/>
                <a:ea typeface="GungsuhChe" pitchFamily="49" charset="-127"/>
              </a:rPr>
              <a:t>hours complement class </a:t>
            </a:r>
            <a:r>
              <a:rPr lang="en-US" sz="2000" b="1" i="1" dirty="0" smtClean="0">
                <a:ln>
                  <a:solidFill>
                    <a:schemeClr val="tx1">
                      <a:lumMod val="50000"/>
                    </a:schemeClr>
                  </a:solidFill>
                </a:ln>
                <a:solidFill>
                  <a:srgbClr val="00FF00"/>
                </a:solidFill>
                <a:effectLst>
                  <a:glow rad="38100">
                    <a:srgbClr val="009900"/>
                  </a:glow>
                  <a:outerShdw blurRad="50800" dist="50800" dir="5400000" algn="ctr" rotWithShape="0">
                    <a:schemeClr val="bg1"/>
                  </a:outerShdw>
                </a:effectLst>
                <a:latin typeface="GungsuhChe" pitchFamily="49" charset="-127"/>
                <a:ea typeface="GungsuhChe" pitchFamily="49" charset="-127"/>
              </a:rPr>
              <a:t>work</a:t>
            </a:r>
            <a:r>
              <a:rPr lang="en-US" sz="2000" b="1" dirty="0" smtClean="0">
                <a:ln>
                  <a:solidFill>
                    <a:schemeClr val="tx1">
                      <a:lumMod val="50000"/>
                    </a:schemeClr>
                  </a:solidFill>
                </a:ln>
                <a:solidFill>
                  <a:srgbClr val="00FF00"/>
                </a:solidFill>
                <a:effectLst>
                  <a:glow rad="38100">
                    <a:srgbClr val="009900"/>
                  </a:glow>
                  <a:outerShdw blurRad="50800" dist="50800" dir="5400000" algn="ctr" rotWithShape="0">
                    <a:schemeClr val="bg1"/>
                  </a:outerShdw>
                </a:effectLst>
                <a:latin typeface="GungsuhChe" pitchFamily="49" charset="-127"/>
                <a:ea typeface="GungsuhChe" pitchFamily="49" charset="-127"/>
              </a:rPr>
              <a:t>.</a:t>
            </a:r>
          </a:p>
        </p:txBody>
      </p:sp>
    </p:spTree>
    <p:extLst>
      <p:ext uri="{BB962C8B-B14F-4D97-AF65-F5344CB8AC3E}">
        <p14:creationId xmlns:p14="http://schemas.microsoft.com/office/powerpoint/2010/main" val="3998272158"/>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6" fill="hold" nodeType="after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 calcmode="lin" valueType="num">
                                      <p:cBhvr additive="base">
                                        <p:cTn id="7" dur="1000" fill="hold"/>
                                        <p:tgtEl>
                                          <p:spTgt spid="10">
                                            <p:txEl>
                                              <p:pRg st="0" end="0"/>
                                            </p:txEl>
                                          </p:spTgt>
                                        </p:tgtEl>
                                        <p:attrNameLst>
                                          <p:attrName>ppt_x</p:attrName>
                                        </p:attrNameLst>
                                      </p:cBhvr>
                                      <p:tavLst>
                                        <p:tav tm="0">
                                          <p:val>
                                            <p:strVal val="1+#ppt_w/2"/>
                                          </p:val>
                                        </p:tav>
                                        <p:tav tm="100000">
                                          <p:val>
                                            <p:strVal val="#ppt_x"/>
                                          </p:val>
                                        </p:tav>
                                      </p:tavLst>
                                    </p:anim>
                                    <p:anim calcmode="lin" valueType="num">
                                      <p:cBhvr additive="base">
                                        <p:cTn id="8" dur="1000" fill="hold"/>
                                        <p:tgtEl>
                                          <p:spTgt spid="10">
                                            <p:txEl>
                                              <p:pRg st="0" end="0"/>
                                            </p:txEl>
                                          </p:spTgt>
                                        </p:tgtEl>
                                        <p:attrNameLst>
                                          <p:attrName>ppt_y</p:attrName>
                                        </p:attrNameLst>
                                      </p:cBhvr>
                                      <p:tavLst>
                                        <p:tav tm="0">
                                          <p:val>
                                            <p:strVal val="1+#ppt_h/2"/>
                                          </p:val>
                                        </p:tav>
                                        <p:tav tm="100000">
                                          <p:val>
                                            <p:strVal val="#ppt_y"/>
                                          </p:val>
                                        </p:tav>
                                      </p:tavLst>
                                    </p:anim>
                                  </p:childTnLst>
                                </p:cTn>
                              </p:par>
                            </p:childTnLst>
                          </p:cTn>
                        </p:par>
                        <p:par>
                          <p:cTn id="9" fill="hold">
                            <p:stCondLst>
                              <p:cond delay="1000"/>
                            </p:stCondLst>
                            <p:childTnLst>
                              <p:par>
                                <p:cTn id="10" presetID="31" presetClass="entr" presetSubtype="0"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1000" fill="hold"/>
                                        <p:tgtEl>
                                          <p:spTgt spid="3"/>
                                        </p:tgtEl>
                                        <p:attrNameLst>
                                          <p:attrName>ppt_w</p:attrName>
                                        </p:attrNameLst>
                                      </p:cBhvr>
                                      <p:tavLst>
                                        <p:tav tm="0">
                                          <p:val>
                                            <p:fltVal val="0"/>
                                          </p:val>
                                        </p:tav>
                                        <p:tav tm="100000">
                                          <p:val>
                                            <p:strVal val="#ppt_w"/>
                                          </p:val>
                                        </p:tav>
                                      </p:tavLst>
                                    </p:anim>
                                    <p:anim calcmode="lin" valueType="num">
                                      <p:cBhvr>
                                        <p:cTn id="13" dur="1000" fill="hold"/>
                                        <p:tgtEl>
                                          <p:spTgt spid="3"/>
                                        </p:tgtEl>
                                        <p:attrNameLst>
                                          <p:attrName>ppt_h</p:attrName>
                                        </p:attrNameLst>
                                      </p:cBhvr>
                                      <p:tavLst>
                                        <p:tav tm="0">
                                          <p:val>
                                            <p:fltVal val="0"/>
                                          </p:val>
                                        </p:tav>
                                        <p:tav tm="100000">
                                          <p:val>
                                            <p:strVal val="#ppt_h"/>
                                          </p:val>
                                        </p:tav>
                                      </p:tavLst>
                                    </p:anim>
                                    <p:anim calcmode="lin" valueType="num">
                                      <p:cBhvr>
                                        <p:cTn id="14" dur="1000" fill="hold"/>
                                        <p:tgtEl>
                                          <p:spTgt spid="3"/>
                                        </p:tgtEl>
                                        <p:attrNameLst>
                                          <p:attrName>style.rotation</p:attrName>
                                        </p:attrNameLst>
                                      </p:cBhvr>
                                      <p:tavLst>
                                        <p:tav tm="0">
                                          <p:val>
                                            <p:fltVal val="90"/>
                                          </p:val>
                                        </p:tav>
                                        <p:tav tm="100000">
                                          <p:val>
                                            <p:fltVal val="0"/>
                                          </p:val>
                                        </p:tav>
                                      </p:tavLst>
                                    </p:anim>
                                    <p:animEffect transition="in" filter="fade">
                                      <p:cBhvr>
                                        <p:cTn id="15" dur="1000"/>
                                        <p:tgtEl>
                                          <p:spTgt spid="3"/>
                                        </p:tgtEl>
                                      </p:cBhvr>
                                    </p:animEffect>
                                  </p:childTnLst>
                                </p:cTn>
                              </p:par>
                            </p:childTnLst>
                          </p:cTn>
                        </p:par>
                        <p:par>
                          <p:cTn id="16" fill="hold">
                            <p:stCondLst>
                              <p:cond delay="2000"/>
                            </p:stCondLst>
                            <p:childTnLst>
                              <p:par>
                                <p:cTn id="17" presetID="53" presetClass="entr" presetSubtype="528" fill="hold" nodeType="after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p:cTn id="19" dur="500" fill="hold"/>
                                        <p:tgtEl>
                                          <p:spTgt spid="5"/>
                                        </p:tgtEl>
                                        <p:attrNameLst>
                                          <p:attrName>ppt_w</p:attrName>
                                        </p:attrNameLst>
                                      </p:cBhvr>
                                      <p:tavLst>
                                        <p:tav tm="0">
                                          <p:val>
                                            <p:fltVal val="0"/>
                                          </p:val>
                                        </p:tav>
                                        <p:tav tm="100000">
                                          <p:val>
                                            <p:strVal val="#ppt_w"/>
                                          </p:val>
                                        </p:tav>
                                      </p:tavLst>
                                    </p:anim>
                                    <p:anim calcmode="lin" valueType="num">
                                      <p:cBhvr>
                                        <p:cTn id="20" dur="500" fill="hold"/>
                                        <p:tgtEl>
                                          <p:spTgt spid="5"/>
                                        </p:tgtEl>
                                        <p:attrNameLst>
                                          <p:attrName>ppt_h</p:attrName>
                                        </p:attrNameLst>
                                      </p:cBhvr>
                                      <p:tavLst>
                                        <p:tav tm="0">
                                          <p:val>
                                            <p:fltVal val="0"/>
                                          </p:val>
                                        </p:tav>
                                        <p:tav tm="100000">
                                          <p:val>
                                            <p:strVal val="#ppt_h"/>
                                          </p:val>
                                        </p:tav>
                                      </p:tavLst>
                                    </p:anim>
                                    <p:animEffect transition="in" filter="fade">
                                      <p:cBhvr>
                                        <p:cTn id="21" dur="500"/>
                                        <p:tgtEl>
                                          <p:spTgt spid="5"/>
                                        </p:tgtEl>
                                      </p:cBhvr>
                                    </p:animEffect>
                                    <p:anim calcmode="lin" valueType="num">
                                      <p:cBhvr>
                                        <p:cTn id="22" dur="500" fill="hold"/>
                                        <p:tgtEl>
                                          <p:spTgt spid="5"/>
                                        </p:tgtEl>
                                        <p:attrNameLst>
                                          <p:attrName>ppt_x</p:attrName>
                                        </p:attrNameLst>
                                      </p:cBhvr>
                                      <p:tavLst>
                                        <p:tav tm="0">
                                          <p:val>
                                            <p:fltVal val="0.5"/>
                                          </p:val>
                                        </p:tav>
                                        <p:tav tm="100000">
                                          <p:val>
                                            <p:strVal val="#ppt_x"/>
                                          </p:val>
                                        </p:tav>
                                      </p:tavLst>
                                    </p:anim>
                                    <p:anim calcmode="lin" valueType="num">
                                      <p:cBhvr>
                                        <p:cTn id="23" dur="500" fill="hold"/>
                                        <p:tgtEl>
                                          <p:spTgt spid="5"/>
                                        </p:tgtEl>
                                        <p:attrNameLst>
                                          <p:attrName>ppt_y</p:attrName>
                                        </p:attrNameLst>
                                      </p:cBhvr>
                                      <p:tavLst>
                                        <p:tav tm="0">
                                          <p:val>
                                            <p:fltVal val="0.5"/>
                                          </p:val>
                                        </p:tav>
                                        <p:tav tm="100000">
                                          <p:val>
                                            <p:strVal val="#ppt_y"/>
                                          </p:val>
                                        </p:tav>
                                      </p:tavLst>
                                    </p:anim>
                                  </p:childTnLst>
                                </p:cTn>
                              </p:par>
                            </p:childTnLst>
                          </p:cTn>
                        </p:par>
                        <p:par>
                          <p:cTn id="24" fill="hold">
                            <p:stCondLst>
                              <p:cond delay="2500"/>
                            </p:stCondLst>
                            <p:childTnLst>
                              <p:par>
                                <p:cTn id="25" presetID="53" presetClass="entr" presetSubtype="528" fill="hold" nodeType="afterEffect">
                                  <p:stCondLst>
                                    <p:cond delay="0"/>
                                  </p:stCondLst>
                                  <p:childTnLst>
                                    <p:set>
                                      <p:cBhvr>
                                        <p:cTn id="26" dur="1" fill="hold">
                                          <p:stCondLst>
                                            <p:cond delay="0"/>
                                          </p:stCondLst>
                                        </p:cTn>
                                        <p:tgtEl>
                                          <p:spTgt spid="4"/>
                                        </p:tgtEl>
                                        <p:attrNameLst>
                                          <p:attrName>style.visibility</p:attrName>
                                        </p:attrNameLst>
                                      </p:cBhvr>
                                      <p:to>
                                        <p:strVal val="visible"/>
                                      </p:to>
                                    </p:set>
                                    <p:anim calcmode="lin" valueType="num">
                                      <p:cBhvr>
                                        <p:cTn id="27" dur="500" fill="hold"/>
                                        <p:tgtEl>
                                          <p:spTgt spid="4"/>
                                        </p:tgtEl>
                                        <p:attrNameLst>
                                          <p:attrName>ppt_w</p:attrName>
                                        </p:attrNameLst>
                                      </p:cBhvr>
                                      <p:tavLst>
                                        <p:tav tm="0">
                                          <p:val>
                                            <p:fltVal val="0"/>
                                          </p:val>
                                        </p:tav>
                                        <p:tav tm="100000">
                                          <p:val>
                                            <p:strVal val="#ppt_w"/>
                                          </p:val>
                                        </p:tav>
                                      </p:tavLst>
                                    </p:anim>
                                    <p:anim calcmode="lin" valueType="num">
                                      <p:cBhvr>
                                        <p:cTn id="28" dur="500" fill="hold"/>
                                        <p:tgtEl>
                                          <p:spTgt spid="4"/>
                                        </p:tgtEl>
                                        <p:attrNameLst>
                                          <p:attrName>ppt_h</p:attrName>
                                        </p:attrNameLst>
                                      </p:cBhvr>
                                      <p:tavLst>
                                        <p:tav tm="0">
                                          <p:val>
                                            <p:fltVal val="0"/>
                                          </p:val>
                                        </p:tav>
                                        <p:tav tm="100000">
                                          <p:val>
                                            <p:strVal val="#ppt_h"/>
                                          </p:val>
                                        </p:tav>
                                      </p:tavLst>
                                    </p:anim>
                                    <p:animEffect transition="in" filter="fade">
                                      <p:cBhvr>
                                        <p:cTn id="29" dur="500"/>
                                        <p:tgtEl>
                                          <p:spTgt spid="4"/>
                                        </p:tgtEl>
                                      </p:cBhvr>
                                    </p:animEffect>
                                    <p:anim calcmode="lin" valueType="num">
                                      <p:cBhvr>
                                        <p:cTn id="30" dur="500" fill="hold"/>
                                        <p:tgtEl>
                                          <p:spTgt spid="4"/>
                                        </p:tgtEl>
                                        <p:attrNameLst>
                                          <p:attrName>ppt_x</p:attrName>
                                        </p:attrNameLst>
                                      </p:cBhvr>
                                      <p:tavLst>
                                        <p:tav tm="0">
                                          <p:val>
                                            <p:fltVal val="0.5"/>
                                          </p:val>
                                        </p:tav>
                                        <p:tav tm="100000">
                                          <p:val>
                                            <p:strVal val="#ppt_x"/>
                                          </p:val>
                                        </p:tav>
                                      </p:tavLst>
                                    </p:anim>
                                    <p:anim calcmode="lin" valueType="num">
                                      <p:cBhvr>
                                        <p:cTn id="31" dur="500" fill="hold"/>
                                        <p:tgtEl>
                                          <p:spTgt spid="4"/>
                                        </p:tgtEl>
                                        <p:attrNameLst>
                                          <p:attrName>ppt_y</p:attrName>
                                        </p:attrNameLst>
                                      </p:cBhvr>
                                      <p:tavLst>
                                        <p:tav tm="0">
                                          <p:val>
                                            <p:fltVal val="0.5"/>
                                          </p:val>
                                        </p:tav>
                                        <p:tav tm="100000">
                                          <p:val>
                                            <p:strVal val="#ppt_y"/>
                                          </p:val>
                                        </p:tav>
                                      </p:tavLst>
                                    </p:anim>
                                  </p:childTnLst>
                                </p:cTn>
                              </p:par>
                            </p:childTnLst>
                          </p:cTn>
                        </p:par>
                        <p:par>
                          <p:cTn id="32" fill="hold">
                            <p:stCondLst>
                              <p:cond delay="3000"/>
                            </p:stCondLst>
                            <p:childTnLst>
                              <p:par>
                                <p:cTn id="33" presetID="53" presetClass="entr" presetSubtype="528" fill="hold" nodeType="afterEffect">
                                  <p:stCondLst>
                                    <p:cond delay="0"/>
                                  </p:stCondLst>
                                  <p:childTnLst>
                                    <p:set>
                                      <p:cBhvr>
                                        <p:cTn id="34" dur="1" fill="hold">
                                          <p:stCondLst>
                                            <p:cond delay="0"/>
                                          </p:stCondLst>
                                        </p:cTn>
                                        <p:tgtEl>
                                          <p:spTgt spid="7"/>
                                        </p:tgtEl>
                                        <p:attrNameLst>
                                          <p:attrName>style.visibility</p:attrName>
                                        </p:attrNameLst>
                                      </p:cBhvr>
                                      <p:to>
                                        <p:strVal val="visible"/>
                                      </p:to>
                                    </p:set>
                                    <p:anim calcmode="lin" valueType="num">
                                      <p:cBhvr>
                                        <p:cTn id="35" dur="500" fill="hold"/>
                                        <p:tgtEl>
                                          <p:spTgt spid="7"/>
                                        </p:tgtEl>
                                        <p:attrNameLst>
                                          <p:attrName>ppt_w</p:attrName>
                                        </p:attrNameLst>
                                      </p:cBhvr>
                                      <p:tavLst>
                                        <p:tav tm="0">
                                          <p:val>
                                            <p:fltVal val="0"/>
                                          </p:val>
                                        </p:tav>
                                        <p:tav tm="100000">
                                          <p:val>
                                            <p:strVal val="#ppt_w"/>
                                          </p:val>
                                        </p:tav>
                                      </p:tavLst>
                                    </p:anim>
                                    <p:anim calcmode="lin" valueType="num">
                                      <p:cBhvr>
                                        <p:cTn id="36" dur="500" fill="hold"/>
                                        <p:tgtEl>
                                          <p:spTgt spid="7"/>
                                        </p:tgtEl>
                                        <p:attrNameLst>
                                          <p:attrName>ppt_h</p:attrName>
                                        </p:attrNameLst>
                                      </p:cBhvr>
                                      <p:tavLst>
                                        <p:tav tm="0">
                                          <p:val>
                                            <p:fltVal val="0"/>
                                          </p:val>
                                        </p:tav>
                                        <p:tav tm="100000">
                                          <p:val>
                                            <p:strVal val="#ppt_h"/>
                                          </p:val>
                                        </p:tav>
                                      </p:tavLst>
                                    </p:anim>
                                    <p:animEffect transition="in" filter="fade">
                                      <p:cBhvr>
                                        <p:cTn id="37" dur="500"/>
                                        <p:tgtEl>
                                          <p:spTgt spid="7"/>
                                        </p:tgtEl>
                                      </p:cBhvr>
                                    </p:animEffect>
                                    <p:anim calcmode="lin" valueType="num">
                                      <p:cBhvr>
                                        <p:cTn id="38" dur="500" fill="hold"/>
                                        <p:tgtEl>
                                          <p:spTgt spid="7"/>
                                        </p:tgtEl>
                                        <p:attrNameLst>
                                          <p:attrName>ppt_x</p:attrName>
                                        </p:attrNameLst>
                                      </p:cBhvr>
                                      <p:tavLst>
                                        <p:tav tm="0">
                                          <p:val>
                                            <p:fltVal val="0.5"/>
                                          </p:val>
                                        </p:tav>
                                        <p:tav tm="100000">
                                          <p:val>
                                            <p:strVal val="#ppt_x"/>
                                          </p:val>
                                        </p:tav>
                                      </p:tavLst>
                                    </p:anim>
                                    <p:anim calcmode="lin" valueType="num">
                                      <p:cBhvr>
                                        <p:cTn id="39" dur="500" fill="hold"/>
                                        <p:tgtEl>
                                          <p:spTgt spid="7"/>
                                        </p:tgtEl>
                                        <p:attrNameLst>
                                          <p:attrName>ppt_y</p:attrName>
                                        </p:attrNameLst>
                                      </p:cBhvr>
                                      <p:tavLst>
                                        <p:tav tm="0">
                                          <p:val>
                                            <p:fltVal val="0.5"/>
                                          </p:val>
                                        </p:tav>
                                        <p:tav tm="100000">
                                          <p:val>
                                            <p:strVal val="#ppt_y"/>
                                          </p:val>
                                        </p:tav>
                                      </p:tavLst>
                                    </p:anim>
                                  </p:childTnLst>
                                </p:cTn>
                              </p:par>
                            </p:childTnLst>
                          </p:cTn>
                        </p:par>
                        <p:par>
                          <p:cTn id="40" fill="hold">
                            <p:stCondLst>
                              <p:cond delay="3500"/>
                            </p:stCondLst>
                            <p:childTnLst>
                              <p:par>
                                <p:cTn id="41" presetID="6" presetClass="entr" presetSubtype="16" fill="hold" nodeType="afterEffect">
                                  <p:stCondLst>
                                    <p:cond delay="250"/>
                                  </p:stCondLst>
                                  <p:childTnLst>
                                    <p:set>
                                      <p:cBhvr>
                                        <p:cTn id="42" dur="1" fill="hold">
                                          <p:stCondLst>
                                            <p:cond delay="0"/>
                                          </p:stCondLst>
                                        </p:cTn>
                                        <p:tgtEl>
                                          <p:spTgt spid="10">
                                            <p:txEl>
                                              <p:pRg st="8" end="8"/>
                                            </p:txEl>
                                          </p:spTgt>
                                        </p:tgtEl>
                                        <p:attrNameLst>
                                          <p:attrName>style.visibility</p:attrName>
                                        </p:attrNameLst>
                                      </p:cBhvr>
                                      <p:to>
                                        <p:strVal val="visible"/>
                                      </p:to>
                                    </p:set>
                                    <p:animEffect transition="in" filter="circle(in)">
                                      <p:cBhvr>
                                        <p:cTn id="43" dur="1000"/>
                                        <p:tgtEl>
                                          <p:spTgt spid="10">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gradFill flip="none" rotWithShape="1">
          <a:gsLst>
            <a:gs pos="21000">
              <a:schemeClr val="accent5">
                <a:lumMod val="75000"/>
              </a:schemeClr>
            </a:gs>
            <a:gs pos="83000">
              <a:schemeClr val="accent5">
                <a:lumMod val="75000"/>
              </a:schemeClr>
            </a:gs>
            <a:gs pos="54000">
              <a:srgbClr val="8B476B"/>
            </a:gs>
            <a:gs pos="29000">
              <a:schemeClr val="accent4">
                <a:lumMod val="75000"/>
              </a:schemeClr>
            </a:gs>
            <a:gs pos="85000">
              <a:srgbClr val="7030A0"/>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758319">
            <a:off x="4198570" y="1561220"/>
            <a:ext cx="4278573" cy="3329099"/>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4117" y="217557"/>
            <a:ext cx="4447883" cy="3401944"/>
          </a:xfrm>
          <a:prstGeom prst="ellipse">
            <a:avLst/>
          </a:prstGeom>
          <a:ln>
            <a:noFill/>
          </a:ln>
          <a:effectLst>
            <a:softEdge rad="112500"/>
          </a:effectLst>
        </p:spPr>
      </p:pic>
      <p:sp>
        <p:nvSpPr>
          <p:cNvPr id="3" name="Rectangle 2"/>
          <p:cNvSpPr/>
          <p:nvPr/>
        </p:nvSpPr>
        <p:spPr>
          <a:xfrm>
            <a:off x="3305175" y="3225769"/>
            <a:ext cx="2209800" cy="707886"/>
          </a:xfrm>
          <a:prstGeom prst="rect">
            <a:avLst/>
          </a:prstGeom>
        </p:spPr>
        <p:txBody>
          <a:bodyPr wrap="square">
            <a:spAutoFit/>
          </a:bodyPr>
          <a:lstStyle/>
          <a:p>
            <a:r>
              <a:rPr lang="en-US" sz="4000" dirty="0" smtClean="0">
                <a:ln>
                  <a:solidFill>
                    <a:srgbClr val="FFFF00"/>
                  </a:solidFill>
                </a:ln>
                <a:solidFill>
                  <a:srgbClr val="FFFF00"/>
                </a:solidFill>
                <a:effectLst>
                  <a:glow rad="76200">
                    <a:srgbClr val="00B0F0"/>
                  </a:glow>
                  <a:outerShdw blurRad="50800" dist="50800" dir="5400000" algn="ctr" rotWithShape="0">
                    <a:schemeClr val="bg1">
                      <a:lumMod val="85000"/>
                      <a:lumOff val="15000"/>
                    </a:schemeClr>
                  </a:outerShdw>
                </a:effectLst>
                <a:latin typeface="Andy" pitchFamily="66" charset="0"/>
              </a:rPr>
              <a:t>ET-728</a:t>
            </a:r>
            <a:endParaRPr lang="en-US" sz="2400" dirty="0">
              <a:ln>
                <a:solidFill>
                  <a:srgbClr val="FFFF00"/>
                </a:solidFill>
              </a:ln>
              <a:solidFill>
                <a:srgbClr val="FFFF00"/>
              </a:solidFill>
              <a:effectLst>
                <a:glow rad="76200">
                  <a:srgbClr val="00B0F0"/>
                </a:glow>
                <a:outerShdw blurRad="50800" dist="50800" dir="5400000" algn="ctr" rotWithShape="0">
                  <a:schemeClr val="bg1">
                    <a:lumMod val="85000"/>
                    <a:lumOff val="15000"/>
                  </a:schemeClr>
                </a:outerShdw>
              </a:effectLst>
              <a:latin typeface="Andy" pitchFamily="66" charset="0"/>
            </a:endParaRPr>
          </a:p>
        </p:txBody>
      </p:sp>
      <p:sp>
        <p:nvSpPr>
          <p:cNvPr id="4" name="Rectangle 3"/>
          <p:cNvSpPr/>
          <p:nvPr/>
        </p:nvSpPr>
        <p:spPr>
          <a:xfrm>
            <a:off x="3352800" y="114300"/>
            <a:ext cx="5591175" cy="769441"/>
          </a:xfrm>
          <a:prstGeom prst="rect">
            <a:avLst/>
          </a:prstGeom>
        </p:spPr>
        <p:txBody>
          <a:bodyPr wrap="square">
            <a:spAutoFit/>
          </a:bodyPr>
          <a:lstStyle/>
          <a:p>
            <a:r>
              <a:rPr lang="en-US" sz="4400" b="1" i="1" dirty="0">
                <a:ln>
                  <a:solidFill>
                    <a:srgbClr val="FFFF00"/>
                  </a:solidFill>
                </a:ln>
                <a:solidFill>
                  <a:srgbClr val="FFFF00"/>
                </a:solidFill>
                <a:effectLst>
                  <a:glow rad="127000">
                    <a:srgbClr val="00B0F0"/>
                  </a:glow>
                  <a:outerShdw blurRad="50800" dist="203200" dir="5400000" algn="ctr" rotWithShape="0">
                    <a:schemeClr val="bg1">
                      <a:lumMod val="85000"/>
                      <a:lumOff val="15000"/>
                    </a:schemeClr>
                  </a:outerShdw>
                </a:effectLst>
                <a:latin typeface="Andy" pitchFamily="66" charset="0"/>
              </a:rPr>
              <a:t>Web Technology: XML</a:t>
            </a:r>
            <a:endParaRPr lang="en-US" sz="4400" i="1" dirty="0">
              <a:ln>
                <a:solidFill>
                  <a:srgbClr val="FFFF00"/>
                </a:solidFill>
              </a:ln>
              <a:solidFill>
                <a:srgbClr val="FFFF00"/>
              </a:solidFill>
              <a:effectLst>
                <a:glow rad="127000">
                  <a:srgbClr val="00B0F0"/>
                </a:glow>
                <a:outerShdw blurRad="50800" dist="203200" dir="5400000" algn="ctr" rotWithShape="0">
                  <a:schemeClr val="bg1">
                    <a:lumMod val="85000"/>
                    <a:lumOff val="15000"/>
                  </a:schemeClr>
                </a:outerShdw>
              </a:effectLst>
              <a:latin typeface="Andy" pitchFamily="66" charset="0"/>
            </a:endParaRPr>
          </a:p>
        </p:txBody>
      </p:sp>
      <p:sp>
        <p:nvSpPr>
          <p:cNvPr id="8" name="TextBox 7"/>
          <p:cNvSpPr txBox="1"/>
          <p:nvPr/>
        </p:nvSpPr>
        <p:spPr>
          <a:xfrm>
            <a:off x="76200" y="3766484"/>
            <a:ext cx="8991600" cy="1938992"/>
          </a:xfrm>
          <a:prstGeom prst="rect">
            <a:avLst/>
          </a:prstGeom>
          <a:noFill/>
        </p:spPr>
        <p:txBody>
          <a:bodyPr wrap="square" rtlCol="0">
            <a:spAutoFit/>
          </a:bodyPr>
          <a:lstStyle/>
          <a:p>
            <a:pPr algn="ctr"/>
            <a:r>
              <a:rPr lang="en-US" sz="2400" dirty="0">
                <a:ln>
                  <a:solidFill>
                    <a:srgbClr val="FFFF00"/>
                  </a:solidFill>
                </a:ln>
                <a:solidFill>
                  <a:srgbClr val="FFFF00"/>
                </a:solidFill>
                <a:effectLst>
                  <a:glow rad="76200">
                    <a:srgbClr val="00B0F0"/>
                  </a:glow>
                  <a:outerShdw blurRad="50800" dist="50800" dir="5400000" algn="ctr" rotWithShape="0">
                    <a:prstClr val="black">
                      <a:lumMod val="85000"/>
                      <a:lumOff val="15000"/>
                    </a:prstClr>
                  </a:outerShdw>
                </a:effectLst>
                <a:latin typeface="Andy" pitchFamily="66" charset="0"/>
              </a:rPr>
              <a:t>Students will learn some of the advanced data base techniques behind today's Business to Business (B2B) Web sites, as well as advanced Web server programming techniques that make Business to Consumer (B2C) work. Students will study and create solutions using extensible Markup Language tools. </a:t>
            </a:r>
            <a:endParaRPr lang="en-US" dirty="0"/>
          </a:p>
        </p:txBody>
      </p:sp>
    </p:spTree>
    <p:extLst>
      <p:ext uri="{BB962C8B-B14F-4D97-AF65-F5344CB8AC3E}">
        <p14:creationId xmlns:p14="http://schemas.microsoft.com/office/powerpoint/2010/main" val="627891619"/>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par>
                                <p:cTn id="10" presetID="42"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53" presetClass="entr" presetSubtype="16" fill="hold" nodeType="afterEffect">
                                  <p:stCondLst>
                                    <p:cond delay="0"/>
                                  </p:stCondLst>
                                  <p:childTnLst>
                                    <p:set>
                                      <p:cBhvr>
                                        <p:cTn id="17" dur="1" fill="hold">
                                          <p:stCondLst>
                                            <p:cond delay="0"/>
                                          </p:stCondLst>
                                        </p:cTn>
                                        <p:tgtEl>
                                          <p:spTgt spid="9"/>
                                        </p:tgtEl>
                                        <p:attrNameLst>
                                          <p:attrName>style.visibility</p:attrName>
                                        </p:attrNameLst>
                                      </p:cBhvr>
                                      <p:to>
                                        <p:strVal val="visible"/>
                                      </p:to>
                                    </p:set>
                                    <p:anim calcmode="lin" valueType="num">
                                      <p:cBhvr>
                                        <p:cTn id="18" dur="500" fill="hold"/>
                                        <p:tgtEl>
                                          <p:spTgt spid="9"/>
                                        </p:tgtEl>
                                        <p:attrNameLst>
                                          <p:attrName>ppt_w</p:attrName>
                                        </p:attrNameLst>
                                      </p:cBhvr>
                                      <p:tavLst>
                                        <p:tav tm="0">
                                          <p:val>
                                            <p:fltVal val="0"/>
                                          </p:val>
                                        </p:tav>
                                        <p:tav tm="100000">
                                          <p:val>
                                            <p:strVal val="#ppt_w"/>
                                          </p:val>
                                        </p:tav>
                                      </p:tavLst>
                                    </p:anim>
                                    <p:anim calcmode="lin" valueType="num">
                                      <p:cBhvr>
                                        <p:cTn id="19" dur="500" fill="hold"/>
                                        <p:tgtEl>
                                          <p:spTgt spid="9"/>
                                        </p:tgtEl>
                                        <p:attrNameLst>
                                          <p:attrName>ppt_h</p:attrName>
                                        </p:attrNameLst>
                                      </p:cBhvr>
                                      <p:tavLst>
                                        <p:tav tm="0">
                                          <p:val>
                                            <p:fltVal val="0"/>
                                          </p:val>
                                        </p:tav>
                                        <p:tav tm="100000">
                                          <p:val>
                                            <p:strVal val="#ppt_h"/>
                                          </p:val>
                                        </p:tav>
                                      </p:tavLst>
                                    </p:anim>
                                    <p:animEffect transition="in" filter="fade">
                                      <p:cBhvr>
                                        <p:cTn id="20" dur="500"/>
                                        <p:tgtEl>
                                          <p:spTgt spid="9"/>
                                        </p:tgtEl>
                                      </p:cBhvr>
                                    </p:animEffect>
                                  </p:childTnLst>
                                </p:cTn>
                              </p:par>
                            </p:childTnLst>
                          </p:cTn>
                        </p:par>
                      </p:childTnLst>
                    </p:cTn>
                  </p:par>
                  <p:par>
                    <p:cTn id="21" fill="hold">
                      <p:stCondLst>
                        <p:cond delay="indefinite"/>
                      </p:stCondLst>
                      <p:childTnLst>
                        <p:par>
                          <p:cTn id="22" fill="hold">
                            <p:stCondLst>
                              <p:cond delay="0"/>
                            </p:stCondLst>
                            <p:childTnLst>
                              <p:par>
                                <p:cTn id="23" presetID="6" presetClass="entr" presetSubtype="16" fill="hold" grpId="0" nodeType="click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circle(in)">
                                      <p:cBhvr>
                                        <p:cTn id="25" dur="2000"/>
                                        <p:tgtEl>
                                          <p:spTgt spid="3"/>
                                        </p:tgtEl>
                                      </p:cBhvr>
                                    </p:animEffect>
                                  </p:childTnLst>
                                </p:cTn>
                              </p:par>
                            </p:childTnLst>
                          </p:cTn>
                        </p:par>
                        <p:par>
                          <p:cTn id="26" fill="hold">
                            <p:stCondLst>
                              <p:cond delay="2000"/>
                            </p:stCondLst>
                            <p:childTnLst>
                              <p:par>
                                <p:cTn id="27" presetID="14" presetClass="entr" presetSubtype="10" fill="hold" grpId="0" nodeType="after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randombar(horizontal)">
                                      <p:cBhvr>
                                        <p:cTn id="2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8"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gradFill flip="none" rotWithShape="1">
          <a:gsLst>
            <a:gs pos="8000">
              <a:srgbClr val="FFFF00"/>
            </a:gs>
            <a:gs pos="88000">
              <a:schemeClr val="bg1">
                <a:lumMod val="50000"/>
                <a:lumOff val="50000"/>
              </a:schemeClr>
            </a:gs>
            <a:gs pos="78000">
              <a:srgbClr val="FFFF66"/>
            </a:gs>
            <a:gs pos="47000">
              <a:schemeClr val="tx1">
                <a:lumMod val="50000"/>
              </a:schemeClr>
            </a:gs>
            <a:gs pos="100000">
              <a:schemeClr val="tx1">
                <a:lumMod val="5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23033" y="736997"/>
            <a:ext cx="4080866" cy="4076700"/>
          </a:xfrm>
          <a:prstGeom prst="rect">
            <a:avLst/>
          </a:prstGeom>
          <a:ln>
            <a:noFill/>
          </a:ln>
          <a:effectLst>
            <a:outerShdw blurRad="190500" algn="tl" rotWithShape="0">
              <a:srgbClr val="000000">
                <a:alpha val="70000"/>
              </a:srgbClr>
            </a:outerShdw>
          </a:effectLst>
        </p:spPr>
      </p:pic>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53000" y="3238500"/>
            <a:ext cx="3749842" cy="2106996"/>
          </a:xfrm>
          <a:prstGeom prst="rect">
            <a:avLst/>
          </a:prstGeom>
          <a:ln>
            <a:noFill/>
          </a:ln>
          <a:effectLst>
            <a:softEdge rad="112500"/>
          </a:effectLst>
        </p:spPr>
      </p:pic>
      <p:pic>
        <p:nvPicPr>
          <p:cNvPr id="9" name="Picture 8"/>
          <p:cNvPicPr>
            <a:picLocks noChangeAspect="1"/>
          </p:cNvPicPr>
          <p:nvPr/>
        </p:nvPicPr>
        <p:blipFill rotWithShape="1">
          <a:blip r:embed="rId4">
            <a:extLst>
              <a:ext uri="{BEBA8EAE-BF5A-486C-A8C5-ECC9F3942E4B}">
                <a14:imgProps xmlns:a14="http://schemas.microsoft.com/office/drawing/2010/main">
                  <a14:imgLayer r:embed="rId5">
                    <a14:imgEffect>
                      <a14:backgroundRemoval t="5167" b="100000" l="37333" r="83667">
                        <a14:foregroundMark x1="44333" y1="97000" x2="44333" y2="97000"/>
                        <a14:foregroundMark x1="44222" y1="96667" x2="44222" y2="96667"/>
                        <a14:foregroundMark x1="45111" y1="96333" x2="45111" y2="96333"/>
                        <a14:foregroundMark x1="63667" y1="91333" x2="63667" y2="91333"/>
                        <a14:foregroundMark x1="61778" y1="91000" x2="61778" y2="91000"/>
                        <a14:foregroundMark x1="61111" y1="90500" x2="61111" y2="90500"/>
                        <a14:foregroundMark x1="63000" y1="70167" x2="63000" y2="70167"/>
                        <a14:foregroundMark x1="63778" y1="71333" x2="63778" y2="71333"/>
                        <a14:foregroundMark x1="63000" y1="68333" x2="63000" y2="68333"/>
                        <a14:foregroundMark x1="70667" y1="99000" x2="70667" y2="99000"/>
                        <a14:backgroundMark x1="50000" y1="28167" x2="50000" y2="28167"/>
                        <a14:backgroundMark x1="44111" y1="28333" x2="44111" y2="28333"/>
                        <a14:backgroundMark x1="56667" y1="29500" x2="56667" y2="29500"/>
                        <a14:backgroundMark x1="66667" y1="29833" x2="66667" y2="29833"/>
                        <a14:backgroundMark x1="66222" y1="86667" x2="66222" y2="86667"/>
                        <a14:backgroundMark x1="68222" y1="95500" x2="68222" y2="95500"/>
                      </a14:backgroundRemoval>
                    </a14:imgEffect>
                  </a14:imgLayer>
                </a14:imgProps>
              </a:ext>
              <a:ext uri="{28A0092B-C50C-407E-A947-70E740481C1C}">
                <a14:useLocalDpi xmlns:a14="http://schemas.microsoft.com/office/drawing/2010/main" val="0"/>
              </a:ext>
            </a:extLst>
          </a:blip>
          <a:srcRect l="40829" t="-805" r="28337" b="2340"/>
          <a:stretch/>
        </p:blipFill>
        <p:spPr>
          <a:xfrm>
            <a:off x="7696200" y="923924"/>
            <a:ext cx="1500187" cy="4791075"/>
          </a:xfrm>
          <a:prstGeom prst="rect">
            <a:avLst/>
          </a:prstGeom>
          <a:effectLst>
            <a:outerShdw blurRad="50800" dist="38100" dir="13500000" algn="br" rotWithShape="0">
              <a:prstClr val="black">
                <a:alpha val="40000"/>
              </a:prstClr>
            </a:outerShdw>
          </a:effectLst>
        </p:spPr>
      </p:pic>
      <p:sp>
        <p:nvSpPr>
          <p:cNvPr id="4" name="TextBox 3"/>
          <p:cNvSpPr txBox="1"/>
          <p:nvPr/>
        </p:nvSpPr>
        <p:spPr>
          <a:xfrm>
            <a:off x="5346649" y="-208"/>
            <a:ext cx="3564433" cy="1569660"/>
          </a:xfrm>
          <a:prstGeom prst="rect">
            <a:avLst/>
          </a:prstGeom>
          <a:noFill/>
        </p:spPr>
        <p:txBody>
          <a:bodyPr wrap="square" rtlCol="0">
            <a:spAutoFit/>
          </a:bodyPr>
          <a:lstStyle/>
          <a:p>
            <a:r>
              <a:rPr lang="en-US" sz="4800" b="1" dirty="0" smtClean="0">
                <a:ln>
                  <a:solidFill>
                    <a:schemeClr val="bg1">
                      <a:lumMod val="85000"/>
                      <a:lumOff val="15000"/>
                    </a:schemeClr>
                  </a:solidFill>
                </a:ln>
                <a:solidFill>
                  <a:schemeClr val="bg1">
                    <a:lumMod val="95000"/>
                    <a:lumOff val="5000"/>
                  </a:schemeClr>
                </a:solidFill>
                <a:effectLst>
                  <a:glow rad="63500">
                    <a:srgbClr val="FFC000"/>
                  </a:glow>
                </a:effectLst>
                <a:latin typeface="Aharoni" pitchFamily="2" charset="-79"/>
                <a:cs typeface="Aharoni" pitchFamily="2" charset="-79"/>
              </a:rPr>
              <a:t>Surveying and Layout</a:t>
            </a:r>
            <a:endParaRPr lang="en-US" sz="4800" b="1" dirty="0">
              <a:ln>
                <a:solidFill>
                  <a:schemeClr val="bg1">
                    <a:lumMod val="85000"/>
                    <a:lumOff val="15000"/>
                  </a:schemeClr>
                </a:solidFill>
              </a:ln>
              <a:solidFill>
                <a:schemeClr val="bg1">
                  <a:lumMod val="95000"/>
                  <a:lumOff val="5000"/>
                </a:schemeClr>
              </a:solidFill>
              <a:effectLst>
                <a:glow rad="63500">
                  <a:srgbClr val="FFC000"/>
                </a:glow>
              </a:effectLst>
              <a:latin typeface="Aharoni" pitchFamily="2" charset="-79"/>
              <a:cs typeface="Aharoni" pitchFamily="2" charset="-79"/>
            </a:endParaRPr>
          </a:p>
        </p:txBody>
      </p:sp>
      <p:sp>
        <p:nvSpPr>
          <p:cNvPr id="5" name="TextBox 4"/>
          <p:cNvSpPr txBox="1"/>
          <p:nvPr/>
        </p:nvSpPr>
        <p:spPr>
          <a:xfrm>
            <a:off x="317450" y="114300"/>
            <a:ext cx="2518918" cy="5093702"/>
          </a:xfrm>
          <a:prstGeom prst="rect">
            <a:avLst/>
          </a:prstGeom>
          <a:noFill/>
        </p:spPr>
        <p:txBody>
          <a:bodyPr wrap="square" rtlCol="0">
            <a:spAutoFit/>
          </a:bodyPr>
          <a:lstStyle/>
          <a:p>
            <a:r>
              <a:rPr lang="en-US" dirty="0"/>
              <a:t>	</a:t>
            </a:r>
          </a:p>
          <a:p>
            <a:r>
              <a:rPr lang="en-US" sz="4800" dirty="0" smtClean="0">
                <a:ln>
                  <a:solidFill>
                    <a:schemeClr val="bg1">
                      <a:lumMod val="85000"/>
                      <a:lumOff val="15000"/>
                    </a:schemeClr>
                  </a:solidFill>
                </a:ln>
                <a:solidFill>
                  <a:schemeClr val="bg1">
                    <a:lumMod val="85000"/>
                    <a:lumOff val="15000"/>
                  </a:schemeClr>
                </a:solidFill>
                <a:effectLst>
                  <a:glow rad="76200">
                    <a:srgbClr val="FFCC00"/>
                  </a:glow>
                </a:effectLst>
                <a:latin typeface="Bernard MT Condensed" pitchFamily="18" charset="0"/>
                <a:cs typeface="Aharoni" pitchFamily="2" charset="-79"/>
              </a:rPr>
              <a:t>MT-219</a:t>
            </a:r>
            <a:r>
              <a:rPr lang="en-US" dirty="0" smtClean="0">
                <a:ln>
                  <a:solidFill>
                    <a:schemeClr val="bg1">
                      <a:lumMod val="85000"/>
                      <a:lumOff val="15000"/>
                    </a:schemeClr>
                  </a:solidFill>
                </a:ln>
                <a:solidFill>
                  <a:schemeClr val="bg1">
                    <a:lumMod val="85000"/>
                    <a:lumOff val="15000"/>
                  </a:schemeClr>
                </a:solidFill>
                <a:effectLst>
                  <a:glow rad="76200">
                    <a:srgbClr val="FFCC00"/>
                  </a:glow>
                </a:effectLst>
                <a:latin typeface="Aharoni" pitchFamily="2" charset="-79"/>
                <a:cs typeface="Aharoni" pitchFamily="2" charset="-79"/>
              </a:rPr>
              <a:t> </a:t>
            </a:r>
            <a:r>
              <a:rPr lang="en-US" sz="2000" dirty="0" smtClean="0">
                <a:ln>
                  <a:solidFill>
                    <a:schemeClr val="bg1">
                      <a:lumMod val="85000"/>
                      <a:lumOff val="15000"/>
                    </a:schemeClr>
                  </a:solidFill>
                </a:ln>
                <a:solidFill>
                  <a:schemeClr val="bg1">
                    <a:lumMod val="85000"/>
                    <a:lumOff val="15000"/>
                  </a:schemeClr>
                </a:solidFill>
                <a:effectLst>
                  <a:glow rad="76200">
                    <a:srgbClr val="FFCC00"/>
                  </a:glow>
                </a:effectLst>
                <a:latin typeface="Aharoni" pitchFamily="2" charset="-79"/>
                <a:cs typeface="Aharoni" pitchFamily="2" charset="-79"/>
              </a:rPr>
              <a:t>Use</a:t>
            </a:r>
            <a:r>
              <a:rPr lang="en-US" sz="2000" dirty="0">
                <a:ln>
                  <a:solidFill>
                    <a:schemeClr val="bg1">
                      <a:lumMod val="85000"/>
                      <a:lumOff val="15000"/>
                    </a:schemeClr>
                  </a:solidFill>
                </a:ln>
                <a:solidFill>
                  <a:schemeClr val="bg1">
                    <a:lumMod val="85000"/>
                    <a:lumOff val="15000"/>
                  </a:schemeClr>
                </a:solidFill>
                <a:effectLst>
                  <a:glow rad="76200">
                    <a:srgbClr val="FFCC00"/>
                  </a:glow>
                </a:effectLst>
                <a:latin typeface="Aharoni" pitchFamily="2" charset="-79"/>
                <a:cs typeface="Aharoni" pitchFamily="2" charset="-79"/>
              </a:rPr>
              <a:t>, adjustment, and care of surveying instruments. Field work in practical application of surveying techniques; measurement of distances, angles, and elevations. Computation and mapping of closed traverses. </a:t>
            </a:r>
          </a:p>
        </p:txBody>
      </p:sp>
    </p:spTree>
    <p:extLst>
      <p:ext uri="{BB962C8B-B14F-4D97-AF65-F5344CB8AC3E}">
        <p14:creationId xmlns:p14="http://schemas.microsoft.com/office/powerpoint/2010/main" val="1977837359"/>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1" presetClass="entr" presetSubtype="1"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heel(1)">
                                      <p:cBhvr>
                                        <p:cTn id="12" dur="2000"/>
                                        <p:tgtEl>
                                          <p:spTgt spid="4"/>
                                        </p:tgtEl>
                                      </p:cBhvr>
                                    </p:animEffect>
                                  </p:childTnLst>
                                </p:cTn>
                              </p:par>
                            </p:childTnLst>
                          </p:cTn>
                        </p:par>
                        <p:par>
                          <p:cTn id="13" fill="hold">
                            <p:stCondLst>
                              <p:cond delay="2500"/>
                            </p:stCondLst>
                            <p:childTnLst>
                              <p:par>
                                <p:cTn id="14" presetID="2" presetClass="entr" presetSubtype="8" fill="hold" grpId="0" nodeType="afterEffect">
                                  <p:stCondLst>
                                    <p:cond delay="0"/>
                                  </p:stCondLst>
                                  <p:childTnLst>
                                    <p:set>
                                      <p:cBhvr>
                                        <p:cTn id="15" dur="1" fill="hold">
                                          <p:stCondLst>
                                            <p:cond delay="0"/>
                                          </p:stCondLst>
                                        </p:cTn>
                                        <p:tgtEl>
                                          <p:spTgt spid="5"/>
                                        </p:tgtEl>
                                        <p:attrNameLst>
                                          <p:attrName>style.visibility</p:attrName>
                                        </p:attrNameLst>
                                      </p:cBhvr>
                                      <p:to>
                                        <p:strVal val="visible"/>
                                      </p:to>
                                    </p:set>
                                    <p:anim calcmode="lin" valueType="num">
                                      <p:cBhvr additive="base">
                                        <p:cTn id="16" dur="500" fill="hold"/>
                                        <p:tgtEl>
                                          <p:spTgt spid="5"/>
                                        </p:tgtEl>
                                        <p:attrNameLst>
                                          <p:attrName>ppt_x</p:attrName>
                                        </p:attrNameLst>
                                      </p:cBhvr>
                                      <p:tavLst>
                                        <p:tav tm="0">
                                          <p:val>
                                            <p:strVal val="0-#ppt_w/2"/>
                                          </p:val>
                                        </p:tav>
                                        <p:tav tm="100000">
                                          <p:val>
                                            <p:strVal val="#ppt_x"/>
                                          </p:val>
                                        </p:tav>
                                      </p:tavLst>
                                    </p:anim>
                                    <p:anim calcmode="lin" valueType="num">
                                      <p:cBhvr additive="base">
                                        <p:cTn id="17" dur="500" fill="hold"/>
                                        <p:tgtEl>
                                          <p:spTgt spid="5"/>
                                        </p:tgtEl>
                                        <p:attrNameLst>
                                          <p:attrName>ppt_y</p:attrName>
                                        </p:attrNameLst>
                                      </p:cBhvr>
                                      <p:tavLst>
                                        <p:tav tm="0">
                                          <p:val>
                                            <p:strVal val="#ppt_y"/>
                                          </p:val>
                                        </p:tav>
                                        <p:tav tm="100000">
                                          <p:val>
                                            <p:strVal val="#ppt_y"/>
                                          </p:val>
                                        </p:tav>
                                      </p:tavLst>
                                    </p:anim>
                                  </p:childTnLst>
                                </p:cTn>
                              </p:par>
                            </p:childTnLst>
                          </p:cTn>
                        </p:par>
                        <p:par>
                          <p:cTn id="18" fill="hold">
                            <p:stCondLst>
                              <p:cond delay="3000"/>
                            </p:stCondLst>
                            <p:childTnLst>
                              <p:par>
                                <p:cTn id="19" presetID="10" presetClass="entr" presetSubtype="0" fill="hold" nodeType="after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500"/>
                                        <p:tgtEl>
                                          <p:spTgt spid="3"/>
                                        </p:tgtEl>
                                      </p:cBhvr>
                                    </p:animEffect>
                                  </p:childTnLst>
                                </p:cTn>
                              </p:par>
                            </p:childTnLst>
                          </p:cTn>
                        </p:par>
                        <p:par>
                          <p:cTn id="22" fill="hold">
                            <p:stCondLst>
                              <p:cond delay="3500"/>
                            </p:stCondLst>
                            <p:childTnLst>
                              <p:par>
                                <p:cTn id="23" presetID="45" presetClass="entr" presetSubtype="0" fill="hold" nodeType="after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2000"/>
                                        <p:tgtEl>
                                          <p:spTgt spid="9"/>
                                        </p:tgtEl>
                                      </p:cBhvr>
                                    </p:animEffect>
                                    <p:anim calcmode="lin" valueType="num">
                                      <p:cBhvr>
                                        <p:cTn id="26" dur="2000" fill="hold"/>
                                        <p:tgtEl>
                                          <p:spTgt spid="9"/>
                                        </p:tgtEl>
                                        <p:attrNameLst>
                                          <p:attrName>ppt_w</p:attrName>
                                        </p:attrNameLst>
                                      </p:cBhvr>
                                      <p:tavLst>
                                        <p:tav tm="0" fmla="#ppt_w*sin(2.5*pi*$)">
                                          <p:val>
                                            <p:fltVal val="0"/>
                                          </p:val>
                                        </p:tav>
                                        <p:tav tm="100000">
                                          <p:val>
                                            <p:fltVal val="1"/>
                                          </p:val>
                                        </p:tav>
                                      </p:tavLst>
                                    </p:anim>
                                    <p:anim calcmode="lin" valueType="num">
                                      <p:cBhvr>
                                        <p:cTn id="27" dur="2000" fill="hold"/>
                                        <p:tgtEl>
                                          <p:spTgt spid="9"/>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rgbClr val="D60093"/>
            </a:gs>
            <a:gs pos="83000">
              <a:srgbClr val="FF3399"/>
            </a:gs>
            <a:gs pos="63000">
              <a:srgbClr val="D60093"/>
            </a:gs>
            <a:gs pos="58000">
              <a:schemeClr val="accent6">
                <a:lumMod val="75000"/>
              </a:schemeClr>
            </a:gs>
            <a:gs pos="48000">
              <a:schemeClr val="accent6">
                <a:lumMod val="75000"/>
              </a:schemeClr>
            </a:gs>
            <a:gs pos="93000">
              <a:schemeClr val="accent6">
                <a:lumMod val="75000"/>
              </a:schemeClr>
            </a:gs>
          </a:gsLst>
          <a:path path="circle">
            <a:fillToRect r="100000" b="100000"/>
          </a:path>
          <a:tileRect l="-100000" t="-100000"/>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print">
            <a:extLst>
              <a:ext uri="{28A0092B-C50C-407E-A947-70E740481C1C}">
                <a14:useLocalDpi xmlns:a14="http://schemas.microsoft.com/office/drawing/2010/main" val="0"/>
              </a:ext>
            </a:extLst>
          </a:blip>
          <a:srcRect l="27905" r="1817"/>
          <a:stretch/>
        </p:blipFill>
        <p:spPr>
          <a:xfrm>
            <a:off x="85724" y="1028700"/>
            <a:ext cx="5423861" cy="433744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TextBox 4"/>
          <p:cNvSpPr txBox="1"/>
          <p:nvPr/>
        </p:nvSpPr>
        <p:spPr>
          <a:xfrm>
            <a:off x="1428750" y="171450"/>
            <a:ext cx="7696200" cy="523220"/>
          </a:xfrm>
          <a:prstGeom prst="rect">
            <a:avLst/>
          </a:prstGeom>
          <a:noFill/>
        </p:spPr>
        <p:txBody>
          <a:bodyPr wrap="square" rtlCol="0">
            <a:spAutoFit/>
          </a:bodyPr>
          <a:lstStyle/>
          <a:p>
            <a:r>
              <a:rPr lang="en-US" sz="2800" b="1" dirty="0" smtClean="0">
                <a:ln>
                  <a:solidFill>
                    <a:srgbClr val="D20000"/>
                  </a:solidFill>
                </a:ln>
                <a:solidFill>
                  <a:srgbClr val="FFFF00"/>
                </a:solidFill>
                <a:effectLst>
                  <a:glow rad="88900">
                    <a:schemeClr val="accent2">
                      <a:lumMod val="75000"/>
                    </a:schemeClr>
                  </a:glow>
                  <a:outerShdw blurRad="38100" dist="38100" dir="2700000" algn="tl">
                    <a:srgbClr val="000000">
                      <a:alpha val="43137"/>
                    </a:srgbClr>
                  </a:outerShdw>
                </a:effectLst>
                <a:latin typeface="Broadway" pitchFamily="82" charset="0"/>
                <a:ea typeface="Adobe Song Std L" pitchFamily="18" charset="-128"/>
              </a:rPr>
              <a:t>Microprocessors and Microcomputers</a:t>
            </a:r>
            <a:endParaRPr lang="en-US" sz="2800" b="1" dirty="0">
              <a:ln>
                <a:solidFill>
                  <a:srgbClr val="D20000"/>
                </a:solidFill>
              </a:ln>
              <a:solidFill>
                <a:srgbClr val="FFFF00"/>
              </a:solidFill>
              <a:effectLst>
                <a:glow rad="88900">
                  <a:schemeClr val="accent2">
                    <a:lumMod val="75000"/>
                  </a:schemeClr>
                </a:glow>
                <a:outerShdw blurRad="38100" dist="38100" dir="2700000" algn="tl">
                  <a:srgbClr val="000000">
                    <a:alpha val="43137"/>
                  </a:srgbClr>
                </a:outerShdw>
              </a:effectLst>
              <a:latin typeface="Broadway" pitchFamily="82" charset="0"/>
              <a:ea typeface="Adobe Song Std L" pitchFamily="18" charset="-128"/>
            </a:endParaRPr>
          </a:p>
        </p:txBody>
      </p:sp>
      <p:sp>
        <p:nvSpPr>
          <p:cNvPr id="6" name="Rectangle 5"/>
          <p:cNvSpPr/>
          <p:nvPr/>
        </p:nvSpPr>
        <p:spPr>
          <a:xfrm>
            <a:off x="5514976" y="872670"/>
            <a:ext cx="3581399" cy="4308872"/>
          </a:xfrm>
          <a:prstGeom prst="rect">
            <a:avLst/>
          </a:prstGeom>
        </p:spPr>
        <p:txBody>
          <a:bodyPr wrap="square">
            <a:spAutoFit/>
          </a:bodyPr>
          <a:lstStyle/>
          <a:p>
            <a:r>
              <a:rPr lang="en-US" sz="3200" dirty="0" smtClean="0">
                <a:ln>
                  <a:solidFill>
                    <a:srgbClr val="FFFF00"/>
                  </a:solidFill>
                </a:ln>
                <a:solidFill>
                  <a:srgbClr val="FFFF00"/>
                </a:solidFill>
                <a:effectLst>
                  <a:glow rad="127000">
                    <a:schemeClr val="accent2">
                      <a:lumMod val="75000"/>
                    </a:schemeClr>
                  </a:glow>
                </a:effectLst>
                <a:latin typeface="Broadway" pitchFamily="82" charset="0"/>
              </a:rPr>
              <a:t>ET-560</a:t>
            </a:r>
            <a:r>
              <a:rPr lang="en-US" sz="2000" dirty="0" smtClean="0">
                <a:effectLst>
                  <a:glow rad="127000">
                    <a:schemeClr val="accent2">
                      <a:lumMod val="75000"/>
                    </a:schemeClr>
                  </a:glow>
                </a:effectLst>
                <a:latin typeface="Broadway" pitchFamily="82" charset="0"/>
              </a:rPr>
              <a:t> </a:t>
            </a:r>
            <a:r>
              <a:rPr lang="en-US" sz="2000" dirty="0" smtClean="0">
                <a:ln>
                  <a:solidFill>
                    <a:srgbClr val="FFFF00"/>
                  </a:solidFill>
                </a:ln>
                <a:solidFill>
                  <a:srgbClr val="FFFF00"/>
                </a:solidFill>
                <a:effectLst>
                  <a:glow rad="127000">
                    <a:schemeClr val="accent2">
                      <a:lumMod val="75000"/>
                    </a:schemeClr>
                  </a:glow>
                </a:effectLst>
                <a:latin typeface="Cooper Black" pitchFamily="18" charset="0"/>
              </a:rPr>
              <a:t>Study </a:t>
            </a:r>
            <a:r>
              <a:rPr lang="en-US" sz="2000" dirty="0">
                <a:ln>
                  <a:solidFill>
                    <a:srgbClr val="FFFF00"/>
                  </a:solidFill>
                </a:ln>
                <a:solidFill>
                  <a:srgbClr val="FFFF00"/>
                </a:solidFill>
                <a:effectLst>
                  <a:glow rad="127000">
                    <a:schemeClr val="accent2">
                      <a:lumMod val="75000"/>
                    </a:schemeClr>
                  </a:glow>
                </a:effectLst>
                <a:latin typeface="Cooper Black" pitchFamily="18" charset="0"/>
              </a:rPr>
              <a:t>of microprocessor and </a:t>
            </a:r>
            <a:r>
              <a:rPr lang="en-US" sz="2000" dirty="0" smtClean="0">
                <a:ln>
                  <a:solidFill>
                    <a:srgbClr val="FFFF00"/>
                  </a:solidFill>
                </a:ln>
                <a:solidFill>
                  <a:srgbClr val="FFFF00"/>
                </a:solidFill>
                <a:effectLst>
                  <a:glow rad="127000">
                    <a:schemeClr val="accent2">
                      <a:lumMod val="75000"/>
                    </a:schemeClr>
                  </a:glow>
                </a:effectLst>
                <a:latin typeface="Cooper Black" pitchFamily="18" charset="0"/>
              </a:rPr>
              <a:t>microcomputer </a:t>
            </a:r>
            <a:r>
              <a:rPr lang="en-US" sz="2000" dirty="0">
                <a:ln>
                  <a:solidFill>
                    <a:srgbClr val="FFFF00"/>
                  </a:solidFill>
                </a:ln>
                <a:solidFill>
                  <a:srgbClr val="FFFF00"/>
                </a:solidFill>
                <a:effectLst>
                  <a:glow rad="127000">
                    <a:schemeClr val="accent2">
                      <a:lumMod val="75000"/>
                    </a:schemeClr>
                  </a:glow>
                </a:effectLst>
                <a:latin typeface="Cooper Black" pitchFamily="18" charset="0"/>
              </a:rPr>
              <a:t>systems. </a:t>
            </a:r>
            <a:endParaRPr lang="en-US" sz="2000" dirty="0" smtClean="0">
              <a:ln>
                <a:solidFill>
                  <a:srgbClr val="FFFF00"/>
                </a:solidFill>
              </a:ln>
              <a:solidFill>
                <a:srgbClr val="FFFF00"/>
              </a:solidFill>
              <a:effectLst>
                <a:glow rad="127000">
                  <a:schemeClr val="accent2">
                    <a:lumMod val="75000"/>
                  </a:schemeClr>
                </a:glow>
              </a:effectLst>
              <a:latin typeface="Cooper Black" pitchFamily="18" charset="0"/>
            </a:endParaRPr>
          </a:p>
          <a:p>
            <a:endParaRPr lang="en-US" sz="2000" dirty="0">
              <a:ln>
                <a:solidFill>
                  <a:srgbClr val="FFFF00"/>
                </a:solidFill>
              </a:ln>
              <a:solidFill>
                <a:srgbClr val="FFFF00"/>
              </a:solidFill>
              <a:effectLst>
                <a:glow rad="127000">
                  <a:schemeClr val="accent2">
                    <a:lumMod val="75000"/>
                  </a:schemeClr>
                </a:glow>
              </a:effectLst>
              <a:latin typeface="Cooper Black" pitchFamily="18" charset="0"/>
            </a:endParaRPr>
          </a:p>
          <a:p>
            <a:r>
              <a:rPr lang="en-US" sz="2000" dirty="0" smtClean="0">
                <a:ln>
                  <a:solidFill>
                    <a:srgbClr val="FFFF00"/>
                  </a:solidFill>
                </a:ln>
                <a:solidFill>
                  <a:srgbClr val="FFFF00"/>
                </a:solidFill>
                <a:effectLst>
                  <a:glow rad="127000">
                    <a:schemeClr val="accent2">
                      <a:lumMod val="75000"/>
                    </a:schemeClr>
                  </a:glow>
                </a:effectLst>
                <a:latin typeface="Cooper Black" pitchFamily="18" charset="0"/>
              </a:rPr>
              <a:t>Topics </a:t>
            </a:r>
            <a:r>
              <a:rPr lang="en-US" sz="2000" dirty="0">
                <a:ln>
                  <a:solidFill>
                    <a:srgbClr val="FFFF00"/>
                  </a:solidFill>
                </a:ln>
                <a:solidFill>
                  <a:srgbClr val="FFFF00"/>
                </a:solidFill>
                <a:effectLst>
                  <a:glow rad="127000">
                    <a:schemeClr val="accent2">
                      <a:lumMod val="75000"/>
                    </a:schemeClr>
                  </a:glow>
                </a:effectLst>
                <a:latin typeface="Cooper Black" pitchFamily="18" charset="0"/>
              </a:rPr>
              <a:t>include: </a:t>
            </a:r>
            <a:r>
              <a:rPr lang="en-US" sz="1800" dirty="0">
                <a:ln>
                  <a:solidFill>
                    <a:srgbClr val="FFFF00"/>
                  </a:solidFill>
                </a:ln>
                <a:solidFill>
                  <a:srgbClr val="FFFF00"/>
                </a:solidFill>
                <a:effectLst>
                  <a:glow rad="127000">
                    <a:schemeClr val="accent2">
                      <a:lumMod val="75000"/>
                    </a:schemeClr>
                  </a:glow>
                </a:effectLst>
                <a:latin typeface="Cooper Black" pitchFamily="18" charset="0"/>
              </a:rPr>
              <a:t>microprocessor architecture, </a:t>
            </a:r>
            <a:endParaRPr lang="en-US" sz="1800" dirty="0" smtClean="0">
              <a:ln>
                <a:solidFill>
                  <a:srgbClr val="FFFF00"/>
                </a:solidFill>
              </a:ln>
              <a:solidFill>
                <a:srgbClr val="FFFF00"/>
              </a:solidFill>
              <a:effectLst>
                <a:glow rad="127000">
                  <a:schemeClr val="accent2">
                    <a:lumMod val="75000"/>
                  </a:schemeClr>
                </a:glow>
              </a:effectLst>
              <a:latin typeface="Cooper Black" pitchFamily="18" charset="0"/>
            </a:endParaRPr>
          </a:p>
          <a:p>
            <a:r>
              <a:rPr lang="en-US" sz="1800" dirty="0" smtClean="0">
                <a:ln>
                  <a:solidFill>
                    <a:srgbClr val="FFFF00"/>
                  </a:solidFill>
                </a:ln>
                <a:solidFill>
                  <a:srgbClr val="FFFF00"/>
                </a:solidFill>
                <a:effectLst>
                  <a:glow rad="127000">
                    <a:schemeClr val="accent2">
                      <a:lumMod val="75000"/>
                    </a:schemeClr>
                  </a:glow>
                </a:effectLst>
                <a:latin typeface="Cooper Black" pitchFamily="18" charset="0"/>
              </a:rPr>
              <a:t>memory </a:t>
            </a:r>
            <a:r>
              <a:rPr lang="en-US" sz="1800" dirty="0">
                <a:ln>
                  <a:solidFill>
                    <a:srgbClr val="FFFF00"/>
                  </a:solidFill>
                </a:ln>
                <a:solidFill>
                  <a:srgbClr val="FFFF00"/>
                </a:solidFill>
                <a:effectLst>
                  <a:glow rad="127000">
                    <a:schemeClr val="accent2">
                      <a:lumMod val="75000"/>
                    </a:schemeClr>
                  </a:glow>
                </a:effectLst>
                <a:latin typeface="Cooper Black" pitchFamily="18" charset="0"/>
              </a:rPr>
              <a:t>interfacing</a:t>
            </a:r>
            <a:r>
              <a:rPr lang="en-US" sz="1800" dirty="0" smtClean="0">
                <a:ln>
                  <a:solidFill>
                    <a:srgbClr val="FFFF00"/>
                  </a:solidFill>
                </a:ln>
                <a:solidFill>
                  <a:srgbClr val="FFFF00"/>
                </a:solidFill>
                <a:effectLst>
                  <a:glow rad="127000">
                    <a:schemeClr val="accent2">
                      <a:lumMod val="75000"/>
                    </a:schemeClr>
                  </a:glow>
                </a:effectLst>
                <a:latin typeface="Cooper Black" pitchFamily="18" charset="0"/>
              </a:rPr>
              <a:t>,</a:t>
            </a:r>
          </a:p>
          <a:p>
            <a:r>
              <a:rPr lang="en-US" sz="1800" dirty="0" smtClean="0">
                <a:ln>
                  <a:solidFill>
                    <a:srgbClr val="FFFF00"/>
                  </a:solidFill>
                </a:ln>
                <a:solidFill>
                  <a:srgbClr val="FFFF00"/>
                </a:solidFill>
                <a:effectLst>
                  <a:glow rad="127000">
                    <a:schemeClr val="accent2">
                      <a:lumMod val="75000"/>
                    </a:schemeClr>
                  </a:glow>
                </a:effectLst>
                <a:latin typeface="Cooper Black" pitchFamily="18" charset="0"/>
              </a:rPr>
              <a:t> </a:t>
            </a:r>
            <a:r>
              <a:rPr lang="en-US" sz="1800" dirty="0">
                <a:ln>
                  <a:solidFill>
                    <a:srgbClr val="FFFF00"/>
                  </a:solidFill>
                </a:ln>
                <a:solidFill>
                  <a:srgbClr val="FFFF00"/>
                </a:solidFill>
                <a:effectLst>
                  <a:glow rad="127000">
                    <a:schemeClr val="accent2">
                      <a:lumMod val="75000"/>
                    </a:schemeClr>
                  </a:glow>
                </a:effectLst>
                <a:latin typeface="Cooper Black" pitchFamily="18" charset="0"/>
              </a:rPr>
              <a:t>I/O </a:t>
            </a:r>
            <a:r>
              <a:rPr lang="en-US" sz="1800" dirty="0" smtClean="0">
                <a:ln>
                  <a:solidFill>
                    <a:srgbClr val="FFFF00"/>
                  </a:solidFill>
                </a:ln>
                <a:solidFill>
                  <a:srgbClr val="FFFF00"/>
                </a:solidFill>
                <a:effectLst>
                  <a:glow rad="127000">
                    <a:schemeClr val="accent2">
                      <a:lumMod val="75000"/>
                    </a:schemeClr>
                  </a:glow>
                </a:effectLst>
                <a:latin typeface="Cooper Black" pitchFamily="18" charset="0"/>
              </a:rPr>
              <a:t>systems</a:t>
            </a:r>
            <a:r>
              <a:rPr lang="en-US" sz="1800" dirty="0">
                <a:ln>
                  <a:solidFill>
                    <a:srgbClr val="FFFF00"/>
                  </a:solidFill>
                </a:ln>
                <a:solidFill>
                  <a:srgbClr val="FFFF00"/>
                </a:solidFill>
                <a:effectLst>
                  <a:glow rad="127000">
                    <a:schemeClr val="accent2">
                      <a:lumMod val="75000"/>
                    </a:schemeClr>
                  </a:glow>
                </a:effectLst>
                <a:latin typeface="Cooper Black" pitchFamily="18" charset="0"/>
              </a:rPr>
              <a:t>, interrupt processing, microprocessor communications, and microcomputer peripherals. </a:t>
            </a:r>
            <a:endParaRPr lang="en-US" sz="1800" dirty="0" smtClean="0">
              <a:ln>
                <a:solidFill>
                  <a:srgbClr val="FFFF00"/>
                </a:solidFill>
              </a:ln>
              <a:solidFill>
                <a:srgbClr val="FFFF00"/>
              </a:solidFill>
              <a:effectLst>
                <a:glow rad="127000">
                  <a:schemeClr val="accent2">
                    <a:lumMod val="75000"/>
                  </a:schemeClr>
                </a:glow>
              </a:effectLst>
              <a:latin typeface="Cooper Black" pitchFamily="18" charset="0"/>
            </a:endParaRPr>
          </a:p>
          <a:p>
            <a:endParaRPr lang="en-US" sz="1800" dirty="0">
              <a:ln>
                <a:solidFill>
                  <a:srgbClr val="FFFF00"/>
                </a:solidFill>
              </a:ln>
              <a:solidFill>
                <a:srgbClr val="FFFF00"/>
              </a:solidFill>
              <a:effectLst>
                <a:glow rad="127000">
                  <a:schemeClr val="accent2">
                    <a:lumMod val="75000"/>
                  </a:schemeClr>
                </a:glow>
              </a:effectLst>
              <a:latin typeface="Cooper Black" pitchFamily="18" charset="0"/>
            </a:endParaRPr>
          </a:p>
          <a:p>
            <a:r>
              <a:rPr lang="en-US" sz="1800" i="1" dirty="0" smtClean="0">
                <a:ln>
                  <a:solidFill>
                    <a:srgbClr val="FFFF00"/>
                  </a:solidFill>
                </a:ln>
                <a:solidFill>
                  <a:srgbClr val="FFFF00"/>
                </a:solidFill>
                <a:effectLst>
                  <a:glow rad="127000">
                    <a:schemeClr val="accent2">
                      <a:lumMod val="75000"/>
                    </a:schemeClr>
                  </a:glow>
                </a:effectLst>
                <a:latin typeface="Cooper Black" pitchFamily="18" charset="0"/>
              </a:rPr>
              <a:t>Laboratory </a:t>
            </a:r>
            <a:r>
              <a:rPr lang="en-US" sz="1800" i="1" dirty="0">
                <a:ln>
                  <a:solidFill>
                    <a:srgbClr val="FFFF00"/>
                  </a:solidFill>
                </a:ln>
                <a:solidFill>
                  <a:srgbClr val="FFFF00"/>
                </a:solidFill>
                <a:effectLst>
                  <a:glow rad="127000">
                    <a:schemeClr val="accent2">
                      <a:lumMod val="75000"/>
                    </a:schemeClr>
                  </a:glow>
                </a:effectLst>
                <a:latin typeface="Cooper Black" pitchFamily="18" charset="0"/>
              </a:rPr>
              <a:t>hours complement class work.</a:t>
            </a:r>
          </a:p>
        </p:txBody>
      </p:sp>
    </p:spTree>
    <p:extLst>
      <p:ext uri="{BB962C8B-B14F-4D97-AF65-F5344CB8AC3E}">
        <p14:creationId xmlns:p14="http://schemas.microsoft.com/office/powerpoint/2010/main" val="1622302003"/>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250" fill="hold"/>
                                        <p:tgtEl>
                                          <p:spTgt spid="2"/>
                                        </p:tgtEl>
                                        <p:attrNameLst>
                                          <p:attrName>ppt_w</p:attrName>
                                        </p:attrNameLst>
                                      </p:cBhvr>
                                      <p:tavLst>
                                        <p:tav tm="0">
                                          <p:val>
                                            <p:fltVal val="0"/>
                                          </p:val>
                                        </p:tav>
                                        <p:tav tm="100000">
                                          <p:val>
                                            <p:strVal val="#ppt_w"/>
                                          </p:val>
                                        </p:tav>
                                      </p:tavLst>
                                    </p:anim>
                                    <p:anim calcmode="lin" valueType="num">
                                      <p:cBhvr>
                                        <p:cTn id="8" dur="1250" fill="hold"/>
                                        <p:tgtEl>
                                          <p:spTgt spid="2"/>
                                        </p:tgtEl>
                                        <p:attrNameLst>
                                          <p:attrName>ppt_h</p:attrName>
                                        </p:attrNameLst>
                                      </p:cBhvr>
                                      <p:tavLst>
                                        <p:tav tm="0">
                                          <p:val>
                                            <p:fltVal val="0"/>
                                          </p:val>
                                        </p:tav>
                                        <p:tav tm="100000">
                                          <p:val>
                                            <p:strVal val="#ppt_h"/>
                                          </p:val>
                                        </p:tav>
                                      </p:tavLst>
                                    </p:anim>
                                    <p:animEffect transition="in" filter="fade">
                                      <p:cBhvr>
                                        <p:cTn id="9" dur="125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p:cTn id="14" dur="500" fill="hold"/>
                                        <p:tgtEl>
                                          <p:spTgt spid="5"/>
                                        </p:tgtEl>
                                        <p:attrNameLst>
                                          <p:attrName>ppt_w</p:attrName>
                                        </p:attrNameLst>
                                      </p:cBhvr>
                                      <p:tavLst>
                                        <p:tav tm="0">
                                          <p:val>
                                            <p:fltVal val="0"/>
                                          </p:val>
                                        </p:tav>
                                        <p:tav tm="100000">
                                          <p:val>
                                            <p:strVal val="#ppt_w"/>
                                          </p:val>
                                        </p:tav>
                                      </p:tavLst>
                                    </p:anim>
                                    <p:anim calcmode="lin" valueType="num">
                                      <p:cBhvr>
                                        <p:cTn id="15" dur="500" fill="hold"/>
                                        <p:tgtEl>
                                          <p:spTgt spid="5"/>
                                        </p:tgtEl>
                                        <p:attrNameLst>
                                          <p:attrName>ppt_h</p:attrName>
                                        </p:attrNameLst>
                                      </p:cBhvr>
                                      <p:tavLst>
                                        <p:tav tm="0">
                                          <p:val>
                                            <p:fltVal val="0"/>
                                          </p:val>
                                        </p:tav>
                                        <p:tav tm="100000">
                                          <p:val>
                                            <p:strVal val="#ppt_h"/>
                                          </p:val>
                                        </p:tav>
                                      </p:tavLst>
                                    </p:anim>
                                    <p:animEffect transition="in" filter="fade">
                                      <p:cBhvr>
                                        <p:cTn id="16" dur="500"/>
                                        <p:tgtEl>
                                          <p:spTgt spid="5"/>
                                        </p:tgtEl>
                                      </p:cBhvr>
                                    </p:animEffect>
                                  </p:childTnLst>
                                </p:cTn>
                              </p:par>
                            </p:childTnLst>
                          </p:cTn>
                        </p:par>
                        <p:par>
                          <p:cTn id="17" fill="hold">
                            <p:stCondLst>
                              <p:cond delay="500"/>
                            </p:stCondLst>
                            <p:childTnLst>
                              <p:par>
                                <p:cTn id="18" presetID="14" presetClass="entr" presetSubtype="10" fill="hold" grpId="0" nodeType="after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randombar(horizontal)">
                                      <p:cBhvr>
                                        <p:cTn id="20"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chemeClr val="accent6">
                <a:lumMod val="50000"/>
              </a:schemeClr>
            </a:gs>
            <a:gs pos="89000">
              <a:srgbClr val="00B050"/>
            </a:gs>
            <a:gs pos="72000">
              <a:schemeClr val="accent3">
                <a:lumMod val="50000"/>
              </a:schemeClr>
            </a:gs>
            <a:gs pos="46000">
              <a:schemeClr val="accent3">
                <a:lumMod val="40000"/>
                <a:lumOff val="60000"/>
              </a:schemeClr>
            </a:gs>
            <a:gs pos="100000">
              <a:schemeClr val="accent6">
                <a:lumMod val="75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BEBA8EAE-BF5A-486C-A8C5-ECC9F3942E4B}">
                <a14:imgProps xmlns:a14="http://schemas.microsoft.com/office/drawing/2010/main">
                  <a14:imgLayer r:embed="rId3">
                    <a14:imgEffect>
                      <a14:colorTemperature colorTemp="5900"/>
                    </a14:imgEffect>
                    <a14:imgEffect>
                      <a14:saturation sat="200000"/>
                    </a14:imgEffect>
                    <a14:imgEffect>
                      <a14:brightnessContrast bright="20000"/>
                    </a14:imgEffect>
                  </a14:imgLayer>
                </a14:imgProps>
              </a:ext>
              <a:ext uri="{28A0092B-C50C-407E-A947-70E740481C1C}">
                <a14:useLocalDpi xmlns:a14="http://schemas.microsoft.com/office/drawing/2010/main" val="0"/>
              </a:ext>
            </a:extLst>
          </a:blip>
          <a:stretch>
            <a:fillRect/>
          </a:stretch>
        </p:blipFill>
        <p:spPr>
          <a:xfrm>
            <a:off x="381000" y="314324"/>
            <a:ext cx="8408066" cy="4724401"/>
          </a:xfrm>
          <a:prstGeom prst="rect">
            <a:avLst/>
          </a:prstGeom>
        </p:spPr>
      </p:pic>
      <p:sp>
        <p:nvSpPr>
          <p:cNvPr id="3" name="Rectangle 2"/>
          <p:cNvSpPr/>
          <p:nvPr/>
        </p:nvSpPr>
        <p:spPr>
          <a:xfrm>
            <a:off x="273657" y="3746061"/>
            <a:ext cx="8458200" cy="1815882"/>
          </a:xfrm>
          <a:prstGeom prst="rect">
            <a:avLst/>
          </a:prstGeom>
        </p:spPr>
        <p:txBody>
          <a:bodyPr wrap="square">
            <a:spAutoFit/>
          </a:bodyPr>
          <a:lstStyle/>
          <a:p>
            <a:r>
              <a:rPr lang="en-US" sz="3200" b="1" dirty="0" smtClean="0">
                <a:ln w="15875">
                  <a:solidFill>
                    <a:schemeClr val="accent6">
                      <a:lumMod val="75000"/>
                    </a:schemeClr>
                  </a:solidFill>
                </a:ln>
                <a:solidFill>
                  <a:schemeClr val="bg1">
                    <a:lumMod val="85000"/>
                    <a:lumOff val="15000"/>
                  </a:schemeClr>
                </a:solidFill>
                <a:effectLst>
                  <a:glow rad="38100">
                    <a:schemeClr val="accent6">
                      <a:lumMod val="60000"/>
                      <a:lumOff val="40000"/>
                    </a:schemeClr>
                  </a:glow>
                </a:effectLst>
                <a:latin typeface="Cooper Black" pitchFamily="18" charset="0"/>
              </a:rPr>
              <a:t>MT-</a:t>
            </a:r>
            <a:r>
              <a:rPr lang="en-US" sz="3200" b="1" dirty="0">
                <a:ln w="15875">
                  <a:solidFill>
                    <a:schemeClr val="accent6">
                      <a:lumMod val="75000"/>
                    </a:schemeClr>
                  </a:solidFill>
                </a:ln>
                <a:solidFill>
                  <a:schemeClr val="bg1">
                    <a:lumMod val="85000"/>
                    <a:lumOff val="15000"/>
                  </a:schemeClr>
                </a:solidFill>
                <a:effectLst>
                  <a:glow rad="38100">
                    <a:schemeClr val="accent6">
                      <a:lumMod val="60000"/>
                      <a:lumOff val="40000"/>
                    </a:schemeClr>
                  </a:glow>
                </a:effectLst>
                <a:latin typeface="Cooper Black" pitchFamily="18" charset="0"/>
              </a:rPr>
              <a:t> </a:t>
            </a:r>
            <a:r>
              <a:rPr lang="en-US" sz="3200" b="1" dirty="0" smtClean="0">
                <a:ln w="15875">
                  <a:solidFill>
                    <a:schemeClr val="accent6">
                      <a:lumMod val="75000"/>
                    </a:schemeClr>
                  </a:solidFill>
                </a:ln>
                <a:solidFill>
                  <a:schemeClr val="bg1">
                    <a:lumMod val="85000"/>
                    <a:lumOff val="15000"/>
                  </a:schemeClr>
                </a:solidFill>
                <a:effectLst>
                  <a:glow rad="38100">
                    <a:schemeClr val="accent6">
                      <a:lumMod val="60000"/>
                      <a:lumOff val="40000"/>
                    </a:schemeClr>
                  </a:glow>
                </a:effectLst>
                <a:latin typeface="Cooper Black" pitchFamily="18" charset="0"/>
              </a:rPr>
              <a:t>122 </a:t>
            </a:r>
            <a:r>
              <a:rPr lang="en-US" sz="2000" dirty="0" smtClean="0">
                <a:ln w="9525">
                  <a:solidFill>
                    <a:schemeClr val="accent6">
                      <a:lumMod val="75000"/>
                    </a:schemeClr>
                  </a:solidFill>
                </a:ln>
                <a:solidFill>
                  <a:schemeClr val="bg1">
                    <a:lumMod val="85000"/>
                    <a:lumOff val="15000"/>
                  </a:schemeClr>
                </a:solidFill>
                <a:effectLst>
                  <a:glow rad="38100">
                    <a:schemeClr val="accent6">
                      <a:lumMod val="60000"/>
                      <a:lumOff val="40000"/>
                    </a:schemeClr>
                  </a:glow>
                </a:effectLst>
                <a:latin typeface="Cooper Black" pitchFamily="18" charset="0"/>
              </a:rPr>
              <a:t>Production </a:t>
            </a:r>
            <a:r>
              <a:rPr lang="en-US" sz="2000" dirty="0">
                <a:ln w="9525">
                  <a:solidFill>
                    <a:schemeClr val="accent6">
                      <a:lumMod val="75000"/>
                    </a:schemeClr>
                  </a:solidFill>
                </a:ln>
                <a:solidFill>
                  <a:schemeClr val="bg1">
                    <a:lumMod val="85000"/>
                    <a:lumOff val="15000"/>
                  </a:schemeClr>
                </a:solidFill>
                <a:effectLst>
                  <a:glow rad="38100">
                    <a:schemeClr val="accent6">
                      <a:lumMod val="60000"/>
                      <a:lumOff val="40000"/>
                    </a:schemeClr>
                  </a:glow>
                </a:effectLst>
                <a:latin typeface="Cooper Black" pitchFamily="18" charset="0"/>
              </a:rPr>
              <a:t>techniques in manufacturing, including introduction to materials, gauging, machining, welding, casting and molding, forming and finishing processes. Laboratory practice in the use of hand tools, machine tools, and precision-measuring instruments.</a:t>
            </a:r>
          </a:p>
        </p:txBody>
      </p:sp>
      <p:sp>
        <p:nvSpPr>
          <p:cNvPr id="4" name="Rectangle 3"/>
          <p:cNvSpPr/>
          <p:nvPr/>
        </p:nvSpPr>
        <p:spPr>
          <a:xfrm>
            <a:off x="3509124" y="135783"/>
            <a:ext cx="5634876" cy="707886"/>
          </a:xfrm>
          <a:prstGeom prst="rect">
            <a:avLst/>
          </a:prstGeom>
        </p:spPr>
        <p:txBody>
          <a:bodyPr wrap="none">
            <a:spAutoFit/>
          </a:bodyPr>
          <a:lstStyle/>
          <a:p>
            <a:r>
              <a:rPr lang="en-US" sz="4000" b="1" dirty="0">
                <a:ln>
                  <a:solidFill>
                    <a:schemeClr val="accent6">
                      <a:lumMod val="75000"/>
                    </a:schemeClr>
                  </a:solidFill>
                </a:ln>
                <a:solidFill>
                  <a:schemeClr val="accent6">
                    <a:lumMod val="50000"/>
                  </a:schemeClr>
                </a:solidFill>
                <a:effectLst>
                  <a:glow rad="63500">
                    <a:schemeClr val="accent6">
                      <a:lumMod val="40000"/>
                      <a:lumOff val="60000"/>
                    </a:schemeClr>
                  </a:glow>
                  <a:outerShdw blurRad="38100" dist="38100" dir="2700000" algn="tl">
                    <a:srgbClr val="000000">
                      <a:alpha val="43137"/>
                    </a:srgbClr>
                  </a:outerShdw>
                </a:effectLst>
                <a:latin typeface="Brush Script Std" pitchFamily="66" charset="0"/>
              </a:rPr>
              <a:t>Manufacturing Processes</a:t>
            </a:r>
            <a:endParaRPr lang="en-US" sz="4000" dirty="0">
              <a:ln>
                <a:solidFill>
                  <a:schemeClr val="accent6">
                    <a:lumMod val="75000"/>
                  </a:schemeClr>
                </a:solidFill>
              </a:ln>
              <a:solidFill>
                <a:schemeClr val="accent6">
                  <a:lumMod val="50000"/>
                </a:schemeClr>
              </a:solidFill>
              <a:effectLst>
                <a:glow rad="63500">
                  <a:schemeClr val="accent6">
                    <a:lumMod val="40000"/>
                    <a:lumOff val="60000"/>
                  </a:schemeClr>
                </a:glow>
                <a:outerShdw blurRad="38100" dist="38100" dir="2700000" algn="tl">
                  <a:srgbClr val="000000">
                    <a:alpha val="43137"/>
                  </a:srgbClr>
                </a:outerShdw>
              </a:effectLst>
              <a:latin typeface="Brush Script Std" pitchFamily="66" charset="0"/>
            </a:endParaRPr>
          </a:p>
        </p:txBody>
      </p:sp>
    </p:spTree>
    <p:extLst>
      <p:ext uri="{BB962C8B-B14F-4D97-AF65-F5344CB8AC3E}">
        <p14:creationId xmlns:p14="http://schemas.microsoft.com/office/powerpoint/2010/main" val="219624791"/>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par>
                          <p:cTn id="8" fill="hold">
                            <p:stCondLst>
                              <p:cond delay="500"/>
                            </p:stCondLst>
                            <p:childTnLst>
                              <p:par>
                                <p:cTn id="9" presetID="49" presetClass="entr" presetSubtype="0" decel="10000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p:cTn id="11" dur="1500" fill="hold"/>
                                        <p:tgtEl>
                                          <p:spTgt spid="2"/>
                                        </p:tgtEl>
                                        <p:attrNameLst>
                                          <p:attrName>ppt_w</p:attrName>
                                        </p:attrNameLst>
                                      </p:cBhvr>
                                      <p:tavLst>
                                        <p:tav tm="0">
                                          <p:val>
                                            <p:fltVal val="0"/>
                                          </p:val>
                                        </p:tav>
                                        <p:tav tm="100000">
                                          <p:val>
                                            <p:strVal val="#ppt_w"/>
                                          </p:val>
                                        </p:tav>
                                      </p:tavLst>
                                    </p:anim>
                                    <p:anim calcmode="lin" valueType="num">
                                      <p:cBhvr>
                                        <p:cTn id="12" dur="1500" fill="hold"/>
                                        <p:tgtEl>
                                          <p:spTgt spid="2"/>
                                        </p:tgtEl>
                                        <p:attrNameLst>
                                          <p:attrName>ppt_h</p:attrName>
                                        </p:attrNameLst>
                                      </p:cBhvr>
                                      <p:tavLst>
                                        <p:tav tm="0">
                                          <p:val>
                                            <p:fltVal val="0"/>
                                          </p:val>
                                        </p:tav>
                                        <p:tav tm="100000">
                                          <p:val>
                                            <p:strVal val="#ppt_h"/>
                                          </p:val>
                                        </p:tav>
                                      </p:tavLst>
                                    </p:anim>
                                    <p:anim calcmode="lin" valueType="num">
                                      <p:cBhvr>
                                        <p:cTn id="13" dur="1500" fill="hold"/>
                                        <p:tgtEl>
                                          <p:spTgt spid="2"/>
                                        </p:tgtEl>
                                        <p:attrNameLst>
                                          <p:attrName>style.rotation</p:attrName>
                                        </p:attrNameLst>
                                      </p:cBhvr>
                                      <p:tavLst>
                                        <p:tav tm="0">
                                          <p:val>
                                            <p:fltVal val="360"/>
                                          </p:val>
                                        </p:tav>
                                        <p:tav tm="100000">
                                          <p:val>
                                            <p:fltVal val="0"/>
                                          </p:val>
                                        </p:tav>
                                      </p:tavLst>
                                    </p:anim>
                                    <p:animEffect transition="in" filter="fade">
                                      <p:cBhvr>
                                        <p:cTn id="14" dur="1500"/>
                                        <p:tgtEl>
                                          <p:spTgt spid="2"/>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wipe(down)">
                                      <p:cBhvr>
                                        <p:cTn id="1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rgbClr val="A50021"/>
            </a:gs>
            <a:gs pos="89000">
              <a:schemeClr val="tx1">
                <a:lumMod val="65000"/>
              </a:schemeClr>
            </a:gs>
            <a:gs pos="72000">
              <a:schemeClr val="bg1">
                <a:lumMod val="75000"/>
                <a:lumOff val="25000"/>
              </a:schemeClr>
            </a:gs>
            <a:gs pos="46000">
              <a:schemeClr val="bg1">
                <a:lumMod val="75000"/>
                <a:lumOff val="25000"/>
              </a:schemeClr>
            </a:gs>
            <a:gs pos="100000">
              <a:srgbClr val="660033"/>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7200"/>
                    </a14:imgEffect>
                  </a14:imgLayer>
                </a14:imgProps>
              </a:ext>
              <a:ext uri="{28A0092B-C50C-407E-A947-70E740481C1C}">
                <a14:useLocalDpi xmlns:a14="http://schemas.microsoft.com/office/drawing/2010/main" val="0"/>
              </a:ext>
            </a:extLst>
          </a:blip>
          <a:stretch>
            <a:fillRect/>
          </a:stretch>
        </p:blipFill>
        <p:spPr>
          <a:xfrm>
            <a:off x="4880068" y="1028700"/>
            <a:ext cx="3657600" cy="24384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 name="Picture 9"/>
          <p:cNvPicPr>
            <a:picLocks noChangeAspect="1"/>
          </p:cNvPicPr>
          <p:nvPr/>
        </p:nvPicPr>
        <p:blipFill>
          <a:blip r:embed="rId5">
            <a:extLst>
              <a:ext uri="{BEBA8EAE-BF5A-486C-A8C5-ECC9F3942E4B}">
                <a14:imgProps xmlns:a14="http://schemas.microsoft.com/office/drawing/2010/main">
                  <a14:imgLayer r:embed="rId6">
                    <a14:imgEffect>
                      <a14:backgroundRemoval t="0" b="100000" l="0" r="100000"/>
                    </a14:imgEffect>
                  </a14:imgLayer>
                </a14:imgProps>
              </a:ext>
              <a:ext uri="{28A0092B-C50C-407E-A947-70E740481C1C}">
                <a14:useLocalDpi xmlns:a14="http://schemas.microsoft.com/office/drawing/2010/main" val="0"/>
              </a:ext>
            </a:extLst>
          </a:blip>
          <a:stretch>
            <a:fillRect/>
          </a:stretch>
        </p:blipFill>
        <p:spPr>
          <a:xfrm>
            <a:off x="6774084" y="2803971"/>
            <a:ext cx="2911029" cy="2911029"/>
          </a:xfrm>
          <a:prstGeom prst="rect">
            <a:avLst/>
          </a:prstGeom>
        </p:spPr>
      </p:pic>
      <p:pic>
        <p:nvPicPr>
          <p:cNvPr id="2" name="Picture 1"/>
          <p:cNvPicPr>
            <a:picLocks noChangeAspect="1"/>
          </p:cNvPicPr>
          <p:nvPr/>
        </p:nvPicPr>
        <p:blipFill>
          <a:blip r:embed="rId7" cstate="print">
            <a:extLst>
              <a:ext uri="{BEBA8EAE-BF5A-486C-A8C5-ECC9F3942E4B}">
                <a14:imgProps xmlns:a14="http://schemas.microsoft.com/office/drawing/2010/main">
                  <a14:imgLayer r:embed="rId8">
                    <a14:imgEffect>
                      <a14:colorTemperature colorTemp="7200"/>
                    </a14:imgEffect>
                  </a14:imgLayer>
                </a14:imgProps>
              </a:ext>
              <a:ext uri="{28A0092B-C50C-407E-A947-70E740481C1C}">
                <a14:useLocalDpi xmlns:a14="http://schemas.microsoft.com/office/drawing/2010/main" val="0"/>
              </a:ext>
            </a:extLst>
          </a:blip>
          <a:stretch>
            <a:fillRect/>
          </a:stretch>
        </p:blipFill>
        <p:spPr>
          <a:xfrm>
            <a:off x="1447800" y="2905125"/>
            <a:ext cx="4513912" cy="253873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2" name="Picture 1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41962" y="536188"/>
            <a:ext cx="4538106" cy="254991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Rectangle 3"/>
          <p:cNvSpPr/>
          <p:nvPr/>
        </p:nvSpPr>
        <p:spPr>
          <a:xfrm>
            <a:off x="1752600" y="0"/>
            <a:ext cx="7391400" cy="954107"/>
          </a:xfrm>
          <a:prstGeom prst="rect">
            <a:avLst/>
          </a:prstGeom>
        </p:spPr>
        <p:txBody>
          <a:bodyPr wrap="square">
            <a:spAutoFit/>
            <a:scene3d>
              <a:camera prst="orthographicFront"/>
              <a:lightRig rig="balanced" dir="t">
                <a:rot lat="0" lon="0" rev="0"/>
              </a:lightRig>
            </a:scene3d>
            <a:sp3d extrusionH="57150" contourW="12700" prstMaterial="softEdge">
              <a:extrusionClr>
                <a:schemeClr val="tx1">
                  <a:lumMod val="50000"/>
                </a:schemeClr>
              </a:extrusionClr>
              <a:contourClr>
                <a:schemeClr val="accent2">
                  <a:lumMod val="50000"/>
                </a:schemeClr>
              </a:contourClr>
            </a:sp3d>
          </a:bodyPr>
          <a:lstStyle/>
          <a:p>
            <a:r>
              <a:rPr lang="en-US" b="1" dirty="0">
                <a:solidFill>
                  <a:srgbClr val="4A598C"/>
                </a:solidFill>
                <a:latin typeface="Verdana"/>
              </a:rPr>
              <a:t> </a:t>
            </a:r>
            <a:r>
              <a:rPr lang="en-US" sz="2800" b="1" dirty="0">
                <a:ln>
                  <a:solidFill>
                    <a:schemeClr val="accent2">
                      <a:lumMod val="75000"/>
                    </a:schemeClr>
                  </a:solidFill>
                </a:ln>
                <a:solidFill>
                  <a:srgbClr val="EAEAEA"/>
                </a:solidFill>
                <a:effectLst>
                  <a:glow rad="25400">
                    <a:srgbClr val="722A28"/>
                  </a:glow>
                  <a:outerShdw dist="12700" dir="3600000" algn="ctr" rotWithShape="0">
                    <a:srgbClr val="A50021"/>
                  </a:outerShdw>
                </a:effectLst>
                <a:latin typeface="Verdana"/>
              </a:rPr>
              <a:t>Personal Computer Technology, Architecture and Troubleshooting</a:t>
            </a:r>
            <a:endParaRPr lang="en-US" sz="2400" dirty="0">
              <a:ln>
                <a:solidFill>
                  <a:schemeClr val="accent2">
                    <a:lumMod val="75000"/>
                  </a:schemeClr>
                </a:solidFill>
              </a:ln>
              <a:solidFill>
                <a:srgbClr val="EAEAEA"/>
              </a:solidFill>
              <a:effectLst>
                <a:glow rad="25400">
                  <a:srgbClr val="722A28"/>
                </a:glow>
                <a:outerShdw dist="12700" dir="3600000" algn="ctr" rotWithShape="0">
                  <a:srgbClr val="A50021"/>
                </a:outerShdw>
              </a:effectLst>
            </a:endParaRPr>
          </a:p>
        </p:txBody>
      </p:sp>
      <p:sp>
        <p:nvSpPr>
          <p:cNvPr id="8" name="Rectangle 7"/>
          <p:cNvSpPr/>
          <p:nvPr/>
        </p:nvSpPr>
        <p:spPr>
          <a:xfrm>
            <a:off x="341962" y="3619500"/>
            <a:ext cx="8411044" cy="2308324"/>
          </a:xfrm>
          <a:prstGeom prst="rect">
            <a:avLst/>
          </a:prstGeom>
        </p:spPr>
        <p:txBody>
          <a:bodyPr wrap="square">
            <a:spAutoFit/>
            <a:scene3d>
              <a:camera prst="orthographicFront"/>
              <a:lightRig rig="soft" dir="t"/>
            </a:scene3d>
            <a:sp3d contourW="12700">
              <a:contourClr>
                <a:schemeClr val="accent2">
                  <a:lumMod val="50000"/>
                </a:schemeClr>
              </a:contourClr>
            </a:sp3d>
          </a:bodyPr>
          <a:lstStyle/>
          <a:p>
            <a:r>
              <a:rPr lang="en-US" sz="2800" dirty="0" smtClean="0">
                <a:ln w="12700">
                  <a:solidFill>
                    <a:schemeClr val="accent2">
                      <a:lumMod val="50000"/>
                    </a:schemeClr>
                  </a:solidFill>
                </a:ln>
                <a:solidFill>
                  <a:schemeClr val="tx1">
                    <a:lumMod val="95000"/>
                  </a:schemeClr>
                </a:solidFill>
                <a:effectLst>
                  <a:glow rad="139700">
                    <a:schemeClr val="accent2">
                      <a:lumMod val="50000"/>
                    </a:schemeClr>
                  </a:glow>
                  <a:outerShdw blurRad="12700" dist="38100" dir="4200000" algn="ctr" rotWithShape="0">
                    <a:schemeClr val="accent2">
                      <a:lumMod val="75000"/>
                    </a:schemeClr>
                  </a:outerShdw>
                </a:effectLst>
                <a:latin typeface="Verdana"/>
              </a:rPr>
              <a:t>ET-481</a:t>
            </a:r>
            <a:r>
              <a:rPr lang="en-US" sz="2400" dirty="0" smtClean="0">
                <a:ln w="12700">
                  <a:solidFill>
                    <a:schemeClr val="accent2">
                      <a:lumMod val="50000"/>
                    </a:schemeClr>
                  </a:solidFill>
                </a:ln>
                <a:solidFill>
                  <a:schemeClr val="tx1">
                    <a:lumMod val="95000"/>
                  </a:schemeClr>
                </a:solidFill>
                <a:effectLst>
                  <a:glow rad="25400">
                    <a:schemeClr val="accent2">
                      <a:lumMod val="50000"/>
                    </a:schemeClr>
                  </a:glow>
                  <a:outerShdw blurRad="50800" dist="12700" dir="3600000" algn="ctr" rotWithShape="0">
                    <a:schemeClr val="accent2">
                      <a:lumMod val="50000"/>
                    </a:schemeClr>
                  </a:outerShdw>
                </a:effectLst>
                <a:latin typeface="Verdana"/>
              </a:rPr>
              <a:t> Essential </a:t>
            </a:r>
            <a:r>
              <a:rPr lang="en-US" sz="2400" dirty="0">
                <a:ln w="12700">
                  <a:solidFill>
                    <a:schemeClr val="accent2">
                      <a:lumMod val="50000"/>
                    </a:schemeClr>
                  </a:solidFill>
                </a:ln>
                <a:solidFill>
                  <a:schemeClr val="tx1">
                    <a:lumMod val="95000"/>
                  </a:schemeClr>
                </a:solidFill>
                <a:effectLst>
                  <a:glow rad="25400">
                    <a:schemeClr val="accent2">
                      <a:lumMod val="50000"/>
                    </a:schemeClr>
                  </a:glow>
                  <a:outerShdw blurRad="50800" dist="12700" dir="3600000" algn="ctr" rotWithShape="0">
                    <a:schemeClr val="accent2">
                      <a:lumMod val="50000"/>
                    </a:schemeClr>
                  </a:outerShdw>
                </a:effectLst>
                <a:latin typeface="Verdana"/>
              </a:rPr>
              <a:t>concepts in PC architecture, application </a:t>
            </a:r>
            <a:r>
              <a:rPr lang="en-US" sz="2400" dirty="0" smtClean="0">
                <a:ln w="12700">
                  <a:solidFill>
                    <a:schemeClr val="accent2">
                      <a:lumMod val="50000"/>
                    </a:schemeClr>
                  </a:solidFill>
                </a:ln>
                <a:solidFill>
                  <a:schemeClr val="tx1">
                    <a:lumMod val="95000"/>
                  </a:schemeClr>
                </a:solidFill>
                <a:effectLst>
                  <a:glow rad="25400">
                    <a:schemeClr val="accent2">
                      <a:lumMod val="50000"/>
                    </a:schemeClr>
                  </a:glow>
                  <a:outerShdw blurRad="50800" dist="12700" dir="3600000" algn="ctr" rotWithShape="0">
                    <a:schemeClr val="accent2">
                      <a:lumMod val="50000"/>
                    </a:schemeClr>
                  </a:outerShdw>
                </a:effectLst>
                <a:latin typeface="Verdana"/>
              </a:rPr>
              <a:t>via </a:t>
            </a:r>
            <a:r>
              <a:rPr lang="en-US" sz="2400" dirty="0">
                <a:ln w="12700">
                  <a:solidFill>
                    <a:schemeClr val="accent2">
                      <a:lumMod val="50000"/>
                    </a:schemeClr>
                  </a:solidFill>
                </a:ln>
                <a:solidFill>
                  <a:schemeClr val="tx1">
                    <a:lumMod val="95000"/>
                  </a:schemeClr>
                </a:solidFill>
                <a:effectLst>
                  <a:glow rad="25400">
                    <a:schemeClr val="accent2">
                      <a:lumMod val="50000"/>
                    </a:schemeClr>
                  </a:glow>
                  <a:outerShdw blurRad="50800" dist="12700" dir="3600000" algn="ctr" rotWithShape="0">
                    <a:schemeClr val="accent2">
                      <a:lumMod val="50000"/>
                    </a:schemeClr>
                  </a:outerShdw>
                </a:effectLst>
                <a:latin typeface="Verdana"/>
              </a:rPr>
              <a:t>this hands-on course in </a:t>
            </a:r>
            <a:r>
              <a:rPr lang="en-US" sz="2400" dirty="0" smtClean="0">
                <a:ln w="12700">
                  <a:solidFill>
                    <a:schemeClr val="accent2">
                      <a:lumMod val="50000"/>
                    </a:schemeClr>
                  </a:solidFill>
                </a:ln>
                <a:solidFill>
                  <a:schemeClr val="tx1">
                    <a:lumMod val="95000"/>
                  </a:schemeClr>
                </a:solidFill>
                <a:effectLst>
                  <a:glow rad="25400">
                    <a:schemeClr val="accent2">
                      <a:lumMod val="50000"/>
                    </a:schemeClr>
                  </a:glow>
                  <a:outerShdw blurRad="50800" dist="12700" dir="3600000" algn="ctr" rotWithShape="0">
                    <a:schemeClr val="accent2">
                      <a:lumMod val="50000"/>
                    </a:schemeClr>
                  </a:outerShdw>
                </a:effectLst>
                <a:latin typeface="Verdana"/>
              </a:rPr>
              <a:t>modern </a:t>
            </a:r>
            <a:r>
              <a:rPr lang="en-US" sz="2400" dirty="0">
                <a:ln w="12700">
                  <a:solidFill>
                    <a:schemeClr val="accent2">
                      <a:lumMod val="50000"/>
                    </a:schemeClr>
                  </a:solidFill>
                </a:ln>
                <a:solidFill>
                  <a:schemeClr val="tx1">
                    <a:lumMod val="95000"/>
                  </a:schemeClr>
                </a:solidFill>
                <a:effectLst>
                  <a:glow rad="25400">
                    <a:schemeClr val="accent2">
                      <a:lumMod val="50000"/>
                    </a:schemeClr>
                  </a:glow>
                  <a:outerShdw blurRad="50800" dist="12700" dir="3600000" algn="ctr" rotWithShape="0">
                    <a:schemeClr val="accent2">
                      <a:lumMod val="50000"/>
                    </a:schemeClr>
                  </a:outerShdw>
                </a:effectLst>
                <a:latin typeface="Verdana"/>
              </a:rPr>
              <a:t>PC computing technology. This course covers the hardware and software concepts for </a:t>
            </a:r>
            <a:r>
              <a:rPr lang="en-US" sz="2400" dirty="0" err="1">
                <a:ln w="12700">
                  <a:solidFill>
                    <a:schemeClr val="accent2">
                      <a:lumMod val="50000"/>
                    </a:schemeClr>
                  </a:solidFill>
                </a:ln>
                <a:solidFill>
                  <a:schemeClr val="tx1">
                    <a:lumMod val="95000"/>
                  </a:schemeClr>
                </a:solidFill>
                <a:effectLst>
                  <a:glow rad="25400">
                    <a:schemeClr val="accent2">
                      <a:lumMod val="50000"/>
                    </a:schemeClr>
                  </a:glow>
                  <a:outerShdw blurRad="50800" dist="12700" dir="3600000" algn="ctr" rotWithShape="0">
                    <a:schemeClr val="accent2">
                      <a:lumMod val="50000"/>
                    </a:schemeClr>
                  </a:outerShdw>
                </a:effectLst>
                <a:latin typeface="Verdana"/>
              </a:rPr>
              <a:t>CompTIA</a:t>
            </a:r>
            <a:r>
              <a:rPr lang="en-US" sz="2400" dirty="0">
                <a:ln w="12700">
                  <a:solidFill>
                    <a:schemeClr val="accent2">
                      <a:lumMod val="50000"/>
                    </a:schemeClr>
                  </a:solidFill>
                </a:ln>
                <a:solidFill>
                  <a:schemeClr val="tx1">
                    <a:lumMod val="95000"/>
                  </a:schemeClr>
                </a:solidFill>
                <a:effectLst>
                  <a:glow rad="25400">
                    <a:schemeClr val="accent2">
                      <a:lumMod val="50000"/>
                    </a:schemeClr>
                  </a:glow>
                  <a:outerShdw blurRad="50800" dist="12700" dir="3600000" algn="ctr" rotWithShape="0">
                    <a:schemeClr val="accent2">
                      <a:lumMod val="50000"/>
                    </a:schemeClr>
                  </a:outerShdw>
                </a:effectLst>
                <a:latin typeface="Verdana"/>
              </a:rPr>
              <a:t> A+ Certification.</a:t>
            </a:r>
            <a:r>
              <a:rPr lang="en-US" sz="2400" dirty="0">
                <a:ln w="12700">
                  <a:solidFill>
                    <a:schemeClr val="accent2">
                      <a:lumMod val="50000"/>
                    </a:schemeClr>
                  </a:solidFill>
                </a:ln>
                <a:solidFill>
                  <a:schemeClr val="tx1">
                    <a:lumMod val="95000"/>
                  </a:schemeClr>
                </a:solidFill>
                <a:effectLst>
                  <a:glow rad="25400">
                    <a:schemeClr val="accent2">
                      <a:lumMod val="50000"/>
                    </a:schemeClr>
                  </a:glow>
                </a:effectLst>
                <a:latin typeface="Verdana"/>
              </a:rPr>
              <a:t> </a:t>
            </a:r>
            <a:r>
              <a:rPr lang="en-US" sz="2000" dirty="0">
                <a:ln>
                  <a:solidFill>
                    <a:schemeClr val="accent2">
                      <a:lumMod val="75000"/>
                    </a:schemeClr>
                  </a:solidFill>
                </a:ln>
                <a:solidFill>
                  <a:schemeClr val="tx1">
                    <a:lumMod val="95000"/>
                  </a:schemeClr>
                </a:solidFill>
                <a:latin typeface="Verdana"/>
              </a:rPr>
              <a:t/>
            </a:r>
            <a:br>
              <a:rPr lang="en-US" sz="2000" dirty="0">
                <a:ln>
                  <a:solidFill>
                    <a:schemeClr val="accent2">
                      <a:lumMod val="75000"/>
                    </a:schemeClr>
                  </a:solidFill>
                </a:ln>
                <a:solidFill>
                  <a:schemeClr val="tx1">
                    <a:lumMod val="95000"/>
                  </a:schemeClr>
                </a:solidFill>
                <a:latin typeface="Verdana"/>
              </a:rPr>
            </a:br>
            <a:endParaRPr lang="en-US" sz="2000" dirty="0">
              <a:ln>
                <a:solidFill>
                  <a:schemeClr val="accent2">
                    <a:lumMod val="75000"/>
                  </a:schemeClr>
                </a:solidFill>
              </a:ln>
              <a:solidFill>
                <a:schemeClr val="tx1">
                  <a:lumMod val="95000"/>
                </a:schemeClr>
              </a:solidFill>
            </a:endParaRPr>
          </a:p>
        </p:txBody>
      </p:sp>
    </p:spTree>
    <p:extLst>
      <p:ext uri="{BB962C8B-B14F-4D97-AF65-F5344CB8AC3E}">
        <p14:creationId xmlns:p14="http://schemas.microsoft.com/office/powerpoint/2010/main" val="2047208566"/>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0"/>
                                        </p:tgtEl>
                                        <p:attrNameLst>
                                          <p:attrName>r</p:attrName>
                                        </p:attrNameLst>
                                      </p:cBhvr>
                                    </p:animRot>
                                    <p:animRot by="-240000">
                                      <p:cBhvr>
                                        <p:cTn id="7" dur="200" fill="hold">
                                          <p:stCondLst>
                                            <p:cond delay="200"/>
                                          </p:stCondLst>
                                        </p:cTn>
                                        <p:tgtEl>
                                          <p:spTgt spid="10"/>
                                        </p:tgtEl>
                                        <p:attrNameLst>
                                          <p:attrName>r</p:attrName>
                                        </p:attrNameLst>
                                      </p:cBhvr>
                                    </p:animRot>
                                    <p:animRot by="240000">
                                      <p:cBhvr>
                                        <p:cTn id="8" dur="200" fill="hold">
                                          <p:stCondLst>
                                            <p:cond delay="400"/>
                                          </p:stCondLst>
                                        </p:cTn>
                                        <p:tgtEl>
                                          <p:spTgt spid="10"/>
                                        </p:tgtEl>
                                        <p:attrNameLst>
                                          <p:attrName>r</p:attrName>
                                        </p:attrNameLst>
                                      </p:cBhvr>
                                    </p:animRot>
                                    <p:animRot by="-240000">
                                      <p:cBhvr>
                                        <p:cTn id="9" dur="200" fill="hold">
                                          <p:stCondLst>
                                            <p:cond delay="600"/>
                                          </p:stCondLst>
                                        </p:cTn>
                                        <p:tgtEl>
                                          <p:spTgt spid="10"/>
                                        </p:tgtEl>
                                        <p:attrNameLst>
                                          <p:attrName>r</p:attrName>
                                        </p:attrNameLst>
                                      </p:cBhvr>
                                    </p:animRot>
                                    <p:animRot by="120000">
                                      <p:cBhvr>
                                        <p:cTn id="10" dur="200" fill="hold">
                                          <p:stCondLst>
                                            <p:cond delay="800"/>
                                          </p:stCondLst>
                                        </p:cTn>
                                        <p:tgtEl>
                                          <p:spTgt spid="10"/>
                                        </p:tgtEl>
                                        <p:attrNameLst>
                                          <p:attrName>r</p:attrName>
                                        </p:attrNameLst>
                                      </p:cBhvr>
                                    </p:animRot>
                                  </p:childTnLst>
                                </p:cTn>
                              </p:par>
                            </p:childTnLst>
                          </p:cTn>
                        </p:par>
                        <p:par>
                          <p:cTn id="11" fill="hold">
                            <p:stCondLst>
                              <p:cond delay="1000"/>
                            </p:stCondLst>
                            <p:childTnLst>
                              <p:par>
                                <p:cTn id="12" presetID="2" presetClass="entr" presetSubtype="4" fill="hold" nodeType="afterEffect">
                                  <p:stCondLst>
                                    <p:cond delay="0"/>
                                  </p:stCondLst>
                                  <p:childTnLst>
                                    <p:set>
                                      <p:cBhvr>
                                        <p:cTn id="13" dur="1" fill="hold">
                                          <p:stCondLst>
                                            <p:cond delay="0"/>
                                          </p:stCondLst>
                                        </p:cTn>
                                        <p:tgtEl>
                                          <p:spTgt spid="12"/>
                                        </p:tgtEl>
                                        <p:attrNameLst>
                                          <p:attrName>style.visibility</p:attrName>
                                        </p:attrNameLst>
                                      </p:cBhvr>
                                      <p:to>
                                        <p:strVal val="visible"/>
                                      </p:to>
                                    </p:set>
                                    <p:anim calcmode="lin" valueType="num">
                                      <p:cBhvr additive="base">
                                        <p:cTn id="14" dur="500" fill="hold"/>
                                        <p:tgtEl>
                                          <p:spTgt spid="12"/>
                                        </p:tgtEl>
                                        <p:attrNameLst>
                                          <p:attrName>ppt_x</p:attrName>
                                        </p:attrNameLst>
                                      </p:cBhvr>
                                      <p:tavLst>
                                        <p:tav tm="0">
                                          <p:val>
                                            <p:strVal val="#ppt_x"/>
                                          </p:val>
                                        </p:tav>
                                        <p:tav tm="100000">
                                          <p:val>
                                            <p:strVal val="#ppt_x"/>
                                          </p:val>
                                        </p:tav>
                                      </p:tavLst>
                                    </p:anim>
                                    <p:anim calcmode="lin" valueType="num">
                                      <p:cBhvr additive="base">
                                        <p:cTn id="15" dur="500" fill="hold"/>
                                        <p:tgtEl>
                                          <p:spTgt spid="12"/>
                                        </p:tgtEl>
                                        <p:attrNameLst>
                                          <p:attrName>ppt_y</p:attrName>
                                        </p:attrNameLst>
                                      </p:cBhvr>
                                      <p:tavLst>
                                        <p:tav tm="0">
                                          <p:val>
                                            <p:strVal val="1+#ppt_h/2"/>
                                          </p:val>
                                        </p:tav>
                                        <p:tav tm="100000">
                                          <p:val>
                                            <p:strVal val="#ppt_y"/>
                                          </p:val>
                                        </p:tav>
                                      </p:tavLst>
                                    </p:anim>
                                  </p:childTnLst>
                                </p:cTn>
                              </p:par>
                            </p:childTnLst>
                          </p:cTn>
                        </p:par>
                        <p:par>
                          <p:cTn id="16" fill="hold">
                            <p:stCondLst>
                              <p:cond delay="1500"/>
                            </p:stCondLst>
                            <p:childTnLst>
                              <p:par>
                                <p:cTn id="17" presetID="2" presetClass="entr" presetSubtype="4" fill="hold" grpId="0" nodeType="after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par>
                          <p:cTn id="21" fill="hold">
                            <p:stCondLst>
                              <p:cond delay="2000"/>
                            </p:stCondLst>
                            <p:childTnLst>
                              <p:par>
                                <p:cTn id="22" presetID="53" presetClass="entr" presetSubtype="16" fill="hold" nodeType="afterEffect">
                                  <p:stCondLst>
                                    <p:cond delay="0"/>
                                  </p:stCondLst>
                                  <p:childTnLst>
                                    <p:set>
                                      <p:cBhvr>
                                        <p:cTn id="23" dur="1" fill="hold">
                                          <p:stCondLst>
                                            <p:cond delay="0"/>
                                          </p:stCondLst>
                                        </p:cTn>
                                        <p:tgtEl>
                                          <p:spTgt spid="3"/>
                                        </p:tgtEl>
                                        <p:attrNameLst>
                                          <p:attrName>style.visibility</p:attrName>
                                        </p:attrNameLst>
                                      </p:cBhvr>
                                      <p:to>
                                        <p:strVal val="visible"/>
                                      </p:to>
                                    </p:set>
                                    <p:anim calcmode="lin" valueType="num">
                                      <p:cBhvr>
                                        <p:cTn id="24" dur="500" fill="hold"/>
                                        <p:tgtEl>
                                          <p:spTgt spid="3"/>
                                        </p:tgtEl>
                                        <p:attrNameLst>
                                          <p:attrName>ppt_w</p:attrName>
                                        </p:attrNameLst>
                                      </p:cBhvr>
                                      <p:tavLst>
                                        <p:tav tm="0">
                                          <p:val>
                                            <p:fltVal val="0"/>
                                          </p:val>
                                        </p:tav>
                                        <p:tav tm="100000">
                                          <p:val>
                                            <p:strVal val="#ppt_w"/>
                                          </p:val>
                                        </p:tav>
                                      </p:tavLst>
                                    </p:anim>
                                    <p:anim calcmode="lin" valueType="num">
                                      <p:cBhvr>
                                        <p:cTn id="25" dur="500" fill="hold"/>
                                        <p:tgtEl>
                                          <p:spTgt spid="3"/>
                                        </p:tgtEl>
                                        <p:attrNameLst>
                                          <p:attrName>ppt_h</p:attrName>
                                        </p:attrNameLst>
                                      </p:cBhvr>
                                      <p:tavLst>
                                        <p:tav tm="0">
                                          <p:val>
                                            <p:fltVal val="0"/>
                                          </p:val>
                                        </p:tav>
                                        <p:tav tm="100000">
                                          <p:val>
                                            <p:strVal val="#ppt_h"/>
                                          </p:val>
                                        </p:tav>
                                      </p:tavLst>
                                    </p:anim>
                                    <p:animEffect transition="in" filter="fade">
                                      <p:cBhvr>
                                        <p:cTn id="26" dur="500"/>
                                        <p:tgtEl>
                                          <p:spTgt spid="3"/>
                                        </p:tgtEl>
                                      </p:cBhvr>
                                    </p:animEffect>
                                  </p:childTnLst>
                                </p:cTn>
                              </p:par>
                            </p:childTnLst>
                          </p:cTn>
                        </p:par>
                        <p:par>
                          <p:cTn id="27" fill="hold">
                            <p:stCondLst>
                              <p:cond delay="2500"/>
                            </p:stCondLst>
                            <p:childTnLst>
                              <p:par>
                                <p:cTn id="28" presetID="22" presetClass="entr" presetSubtype="4" fill="hold" nodeType="afterEffect">
                                  <p:stCondLst>
                                    <p:cond delay="0"/>
                                  </p:stCondLst>
                                  <p:childTnLst>
                                    <p:set>
                                      <p:cBhvr>
                                        <p:cTn id="29" dur="1" fill="hold">
                                          <p:stCondLst>
                                            <p:cond delay="0"/>
                                          </p:stCondLst>
                                        </p:cTn>
                                        <p:tgtEl>
                                          <p:spTgt spid="2"/>
                                        </p:tgtEl>
                                        <p:attrNameLst>
                                          <p:attrName>style.visibility</p:attrName>
                                        </p:attrNameLst>
                                      </p:cBhvr>
                                      <p:to>
                                        <p:strVal val="visible"/>
                                      </p:to>
                                    </p:set>
                                    <p:animEffect transition="in" filter="wipe(down)">
                                      <p:cBhvr>
                                        <p:cTn id="30" dur="500"/>
                                        <p:tgtEl>
                                          <p:spTgt spid="2"/>
                                        </p:tgtEl>
                                      </p:cBhvr>
                                    </p:animEffect>
                                  </p:childTnLst>
                                </p:cTn>
                              </p:par>
                            </p:childTnLst>
                          </p:cTn>
                        </p:par>
                        <p:par>
                          <p:cTn id="31" fill="hold">
                            <p:stCondLst>
                              <p:cond delay="3000"/>
                            </p:stCondLst>
                            <p:childTnLst>
                              <p:par>
                                <p:cTn id="32" presetID="53" presetClass="entr" presetSubtype="16" fill="hold" grpId="0" nodeType="afterEffect">
                                  <p:stCondLst>
                                    <p:cond delay="0"/>
                                  </p:stCondLst>
                                  <p:childTnLst>
                                    <p:set>
                                      <p:cBhvr>
                                        <p:cTn id="33" dur="1" fill="hold">
                                          <p:stCondLst>
                                            <p:cond delay="0"/>
                                          </p:stCondLst>
                                        </p:cTn>
                                        <p:tgtEl>
                                          <p:spTgt spid="8"/>
                                        </p:tgtEl>
                                        <p:attrNameLst>
                                          <p:attrName>style.visibility</p:attrName>
                                        </p:attrNameLst>
                                      </p:cBhvr>
                                      <p:to>
                                        <p:strVal val="visible"/>
                                      </p:to>
                                    </p:set>
                                    <p:anim calcmode="lin" valueType="num">
                                      <p:cBhvr>
                                        <p:cTn id="34" dur="500" fill="hold"/>
                                        <p:tgtEl>
                                          <p:spTgt spid="8"/>
                                        </p:tgtEl>
                                        <p:attrNameLst>
                                          <p:attrName>ppt_w</p:attrName>
                                        </p:attrNameLst>
                                      </p:cBhvr>
                                      <p:tavLst>
                                        <p:tav tm="0">
                                          <p:val>
                                            <p:fltVal val="0"/>
                                          </p:val>
                                        </p:tav>
                                        <p:tav tm="100000">
                                          <p:val>
                                            <p:strVal val="#ppt_w"/>
                                          </p:val>
                                        </p:tav>
                                      </p:tavLst>
                                    </p:anim>
                                    <p:anim calcmode="lin" valueType="num">
                                      <p:cBhvr>
                                        <p:cTn id="35" dur="500" fill="hold"/>
                                        <p:tgtEl>
                                          <p:spTgt spid="8"/>
                                        </p:tgtEl>
                                        <p:attrNameLst>
                                          <p:attrName>ppt_h</p:attrName>
                                        </p:attrNameLst>
                                      </p:cBhvr>
                                      <p:tavLst>
                                        <p:tav tm="0">
                                          <p:val>
                                            <p:fltVal val="0"/>
                                          </p:val>
                                        </p:tav>
                                        <p:tav tm="100000">
                                          <p:val>
                                            <p:strVal val="#ppt_h"/>
                                          </p:val>
                                        </p:tav>
                                      </p:tavLst>
                                    </p:anim>
                                    <p:animEffect transition="in" filter="fade">
                                      <p:cBhvr>
                                        <p:cTn id="3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Lst>
  </p:timing>
</p:sld>
</file>

<file path=ppt/slides/slide28.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chemeClr val="tx1">
                <a:lumMod val="65000"/>
              </a:schemeClr>
            </a:gs>
            <a:gs pos="89000">
              <a:schemeClr val="bg1">
                <a:lumMod val="85000"/>
                <a:lumOff val="15000"/>
              </a:schemeClr>
            </a:gs>
            <a:gs pos="72000">
              <a:schemeClr val="bg1">
                <a:lumMod val="75000"/>
                <a:lumOff val="25000"/>
              </a:schemeClr>
            </a:gs>
            <a:gs pos="46000">
              <a:schemeClr val="bg2">
                <a:tint val="45000"/>
                <a:shade val="99000"/>
                <a:satMod val="350000"/>
              </a:schemeClr>
            </a:gs>
            <a:gs pos="100000">
              <a:schemeClr val="bg1">
                <a:lumMod val="85000"/>
                <a:lumOff val="15000"/>
              </a:schemeClr>
            </a:gs>
          </a:gsLst>
          <a:lin ang="2700000" scaled="1"/>
          <a:tileRect/>
        </a:gradFill>
        <a:effectLst/>
      </p:bgPr>
    </p:bg>
    <p:spTree>
      <p:nvGrpSpPr>
        <p:cNvPr id="1" name=""/>
        <p:cNvGrpSpPr/>
        <p:nvPr/>
      </p:nvGrpSpPr>
      <p:grpSpPr>
        <a:xfrm>
          <a:off x="0" y="0"/>
          <a:ext cx="0" cy="0"/>
          <a:chOff x="0" y="0"/>
          <a:chExt cx="0" cy="0"/>
        </a:xfrm>
      </p:grpSpPr>
      <p:pic>
        <p:nvPicPr>
          <p:cNvPr id="12" name="Pictur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0999" y="2297668"/>
            <a:ext cx="4802251" cy="3178558"/>
          </a:xfrm>
          <a:prstGeom prst="snip2DiagRect">
            <a:avLst/>
          </a:prstGeom>
          <a:solidFill>
            <a:srgbClr val="FFFFFF">
              <a:shade val="85000"/>
            </a:srgbClr>
          </a:solidFill>
          <a:ln w="88900" cap="sq">
            <a:solidFill>
              <a:schemeClr val="accent3">
                <a:lumMod val="75000"/>
              </a:schemeClr>
            </a:solidFill>
            <a:miter lim="800000"/>
          </a:ln>
          <a:effectLst>
            <a:glow rad="63500">
              <a:schemeClr val="accent1">
                <a:satMod val="175000"/>
                <a:alpha val="40000"/>
              </a:schemeClr>
            </a:glow>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86400" y="95248"/>
            <a:ext cx="3505200" cy="1390652"/>
          </a:xfrm>
          <a:prstGeom prst="rect">
            <a:avLst/>
          </a:prstGeom>
        </p:spPr>
      </p:pic>
      <p:sp>
        <p:nvSpPr>
          <p:cNvPr id="7" name="Rectangle 6"/>
          <p:cNvSpPr/>
          <p:nvPr/>
        </p:nvSpPr>
        <p:spPr>
          <a:xfrm>
            <a:off x="5334000" y="95248"/>
            <a:ext cx="3765564" cy="1323439"/>
          </a:xfrm>
          <a:prstGeom prst="rect">
            <a:avLst/>
          </a:prstGeom>
        </p:spPr>
        <p:txBody>
          <a:bodyPr wrap="square">
            <a:spAutoFit/>
          </a:bodyPr>
          <a:lstStyle/>
          <a:p>
            <a:pPr algn="ctr"/>
            <a:r>
              <a:rPr lang="en-US" sz="4000" b="1" dirty="0">
                <a:ln>
                  <a:solidFill>
                    <a:srgbClr val="FFC000"/>
                  </a:solidFill>
                </a:ln>
                <a:solidFill>
                  <a:schemeClr val="accent3">
                    <a:lumMod val="75000"/>
                  </a:schemeClr>
                </a:solidFill>
                <a:effectLst>
                  <a:glow rad="50800">
                    <a:schemeClr val="tx2">
                      <a:lumMod val="25000"/>
                    </a:schemeClr>
                  </a:glow>
                </a:effectLst>
                <a:latin typeface="Thames" pitchFamily="2" charset="0"/>
                <a:ea typeface="Adobe Gothic Std B" pitchFamily="34" charset="-128"/>
              </a:rPr>
              <a:t>Metallurgy</a:t>
            </a:r>
            <a:r>
              <a:rPr lang="en-US" sz="4000" b="1" dirty="0">
                <a:ln>
                  <a:solidFill>
                    <a:schemeClr val="accent3">
                      <a:lumMod val="50000"/>
                    </a:schemeClr>
                  </a:solidFill>
                </a:ln>
                <a:solidFill>
                  <a:schemeClr val="accent3">
                    <a:lumMod val="75000"/>
                  </a:schemeClr>
                </a:solidFill>
                <a:effectLst>
                  <a:glow rad="50800">
                    <a:schemeClr val="tx2">
                      <a:lumMod val="25000"/>
                    </a:schemeClr>
                  </a:glow>
                </a:effectLst>
                <a:latin typeface="Thames" pitchFamily="2" charset="0"/>
                <a:ea typeface="Adobe Gothic Std B" pitchFamily="34" charset="-128"/>
              </a:rPr>
              <a:t> </a:t>
            </a:r>
            <a:endParaRPr lang="en-US" sz="4000" b="1" dirty="0" smtClean="0">
              <a:ln>
                <a:solidFill>
                  <a:schemeClr val="accent3">
                    <a:lumMod val="50000"/>
                  </a:schemeClr>
                </a:solidFill>
              </a:ln>
              <a:solidFill>
                <a:schemeClr val="accent3">
                  <a:lumMod val="75000"/>
                </a:schemeClr>
              </a:solidFill>
              <a:effectLst>
                <a:glow rad="50800">
                  <a:schemeClr val="tx2">
                    <a:lumMod val="25000"/>
                  </a:schemeClr>
                </a:glow>
              </a:effectLst>
              <a:latin typeface="Thames" pitchFamily="2" charset="0"/>
              <a:ea typeface="Adobe Gothic Std B" pitchFamily="34" charset="-128"/>
            </a:endParaRPr>
          </a:p>
          <a:p>
            <a:pPr algn="ctr"/>
            <a:r>
              <a:rPr lang="en-US" sz="4000" b="1" dirty="0" smtClean="0">
                <a:ln>
                  <a:solidFill>
                    <a:srgbClr val="FFC000"/>
                  </a:solidFill>
                </a:ln>
                <a:solidFill>
                  <a:schemeClr val="accent3">
                    <a:lumMod val="75000"/>
                  </a:schemeClr>
                </a:solidFill>
                <a:effectLst>
                  <a:glow rad="50800">
                    <a:schemeClr val="tx2">
                      <a:lumMod val="25000"/>
                    </a:schemeClr>
                  </a:glow>
                </a:effectLst>
                <a:latin typeface="Thames" pitchFamily="2" charset="0"/>
                <a:ea typeface="Adobe Gothic Std B" pitchFamily="34" charset="-128"/>
              </a:rPr>
              <a:t>and Materials</a:t>
            </a:r>
            <a:endParaRPr lang="en-US" sz="4000" dirty="0">
              <a:ln>
                <a:solidFill>
                  <a:srgbClr val="FFC000"/>
                </a:solidFill>
              </a:ln>
              <a:solidFill>
                <a:schemeClr val="accent3">
                  <a:lumMod val="75000"/>
                </a:schemeClr>
              </a:solidFill>
              <a:effectLst>
                <a:glow rad="50800">
                  <a:schemeClr val="tx2">
                    <a:lumMod val="25000"/>
                  </a:schemeClr>
                </a:glow>
              </a:effectLst>
              <a:latin typeface="Thames" pitchFamily="2" charset="0"/>
              <a:ea typeface="Adobe Gothic Std B" pitchFamily="34" charset="-128"/>
            </a:endParaRPr>
          </a:p>
        </p:txBody>
      </p:sp>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9924" y="95248"/>
            <a:ext cx="4724400" cy="2018371"/>
          </a:xfrm>
          <a:prstGeom prst="snip2DiagRect">
            <a:avLst/>
          </a:prstGeom>
          <a:solidFill>
            <a:srgbClr val="FFFFFF">
              <a:shade val="85000"/>
            </a:srgbClr>
          </a:solidFill>
          <a:ln w="88900" cap="sq">
            <a:solidFill>
              <a:schemeClr val="accent3">
                <a:lumMod val="75000"/>
              </a:schemeClr>
            </a:solidFill>
            <a:miter lim="800000"/>
          </a:ln>
          <a:effectLst>
            <a:glow rad="63500">
              <a:schemeClr val="accent1">
                <a:satMod val="175000"/>
                <a:alpha val="40000"/>
              </a:schemeClr>
            </a:glow>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102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3283328" y="1562100"/>
            <a:ext cx="5670172" cy="2974427"/>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Lst>
        </p:spPr>
      </p:pic>
      <p:sp>
        <p:nvSpPr>
          <p:cNvPr id="10" name="Rectangle 9"/>
          <p:cNvSpPr/>
          <p:nvPr/>
        </p:nvSpPr>
        <p:spPr>
          <a:xfrm>
            <a:off x="447675" y="3867897"/>
            <a:ext cx="8153400" cy="1815882"/>
          </a:xfrm>
          <a:prstGeom prst="rect">
            <a:avLst/>
          </a:prstGeom>
        </p:spPr>
        <p:txBody>
          <a:bodyPr wrap="square">
            <a:spAutoFit/>
          </a:bodyPr>
          <a:lstStyle/>
          <a:p>
            <a:r>
              <a:rPr lang="en-US" sz="4000" b="1" dirty="0" smtClean="0">
                <a:ln w="12700">
                  <a:solidFill>
                    <a:srgbClr val="FFC000"/>
                  </a:solidFill>
                </a:ln>
                <a:solidFill>
                  <a:schemeClr val="accent3">
                    <a:lumMod val="75000"/>
                  </a:schemeClr>
                </a:solidFill>
                <a:effectLst>
                  <a:glow rad="63500">
                    <a:schemeClr val="tx2">
                      <a:lumMod val="25000"/>
                    </a:schemeClr>
                  </a:glow>
                  <a:outerShdw blurRad="50800" dist="50800" dir="5400000" algn="ctr" rotWithShape="0">
                    <a:schemeClr val="tx2">
                      <a:lumMod val="25000"/>
                    </a:schemeClr>
                  </a:outerShdw>
                </a:effectLst>
                <a:latin typeface="Thames" pitchFamily="2" charset="0"/>
                <a:ea typeface="Adobe Gothic Std B" pitchFamily="34" charset="-128"/>
              </a:rPr>
              <a:t>MT-124</a:t>
            </a:r>
            <a:r>
              <a:rPr lang="en-US" sz="2400" b="1" dirty="0" smtClean="0">
                <a:ln w="12700">
                  <a:solidFill>
                    <a:srgbClr val="FFC000"/>
                  </a:solidFill>
                </a:ln>
                <a:solidFill>
                  <a:schemeClr val="accent3">
                    <a:lumMod val="75000"/>
                  </a:schemeClr>
                </a:solidFill>
                <a:effectLst>
                  <a:glow rad="63500">
                    <a:schemeClr val="tx2">
                      <a:lumMod val="25000"/>
                    </a:schemeClr>
                  </a:glow>
                  <a:outerShdw blurRad="50800" dist="50800" dir="5400000" algn="ctr" rotWithShape="0">
                    <a:schemeClr val="tx2">
                      <a:lumMod val="25000"/>
                    </a:schemeClr>
                  </a:outerShdw>
                </a:effectLst>
                <a:latin typeface="Thames" pitchFamily="2" charset="0"/>
                <a:ea typeface="Adobe Gothic Std B" pitchFamily="34" charset="-128"/>
              </a:rPr>
              <a:t> General </a:t>
            </a:r>
            <a:r>
              <a:rPr lang="en-US" sz="2400" b="1" dirty="0">
                <a:ln w="12700">
                  <a:solidFill>
                    <a:srgbClr val="FFC000"/>
                  </a:solidFill>
                </a:ln>
                <a:solidFill>
                  <a:schemeClr val="accent3">
                    <a:lumMod val="75000"/>
                  </a:schemeClr>
                </a:solidFill>
                <a:effectLst>
                  <a:glow rad="63500">
                    <a:schemeClr val="tx2">
                      <a:lumMod val="25000"/>
                    </a:schemeClr>
                  </a:glow>
                  <a:outerShdw blurRad="50800" dist="50800" dir="5400000" algn="ctr" rotWithShape="0">
                    <a:schemeClr val="tx2">
                      <a:lumMod val="25000"/>
                    </a:schemeClr>
                  </a:outerShdw>
                </a:effectLst>
                <a:latin typeface="Thames" pitchFamily="2" charset="0"/>
                <a:ea typeface="Adobe Gothic Std B" pitchFamily="34" charset="-128"/>
              </a:rPr>
              <a:t>properties and applications of metals, polymers, concrete and wood. Solidification of pure and alloyed metals. </a:t>
            </a:r>
            <a:r>
              <a:rPr lang="en-US" sz="2400" b="1" dirty="0" smtClean="0">
                <a:ln w="12700">
                  <a:solidFill>
                    <a:srgbClr val="FFC000"/>
                  </a:solidFill>
                </a:ln>
                <a:solidFill>
                  <a:schemeClr val="accent3">
                    <a:lumMod val="75000"/>
                  </a:schemeClr>
                </a:solidFill>
                <a:effectLst>
                  <a:glow rad="63500">
                    <a:schemeClr val="tx2">
                      <a:lumMod val="25000"/>
                    </a:schemeClr>
                  </a:glow>
                  <a:outerShdw blurRad="50800" dist="50800" dir="5400000" algn="ctr" rotWithShape="0">
                    <a:schemeClr val="tx2">
                      <a:lumMod val="25000"/>
                    </a:schemeClr>
                  </a:outerShdw>
                </a:effectLst>
                <a:latin typeface="Thames" pitchFamily="2" charset="0"/>
                <a:ea typeface="Adobe Gothic Std B" pitchFamily="34" charset="-128"/>
              </a:rPr>
              <a:t>Fundamentals </a:t>
            </a:r>
            <a:r>
              <a:rPr lang="en-US" sz="2400" b="1" dirty="0">
                <a:ln w="12700">
                  <a:solidFill>
                    <a:srgbClr val="FFC000"/>
                  </a:solidFill>
                </a:ln>
                <a:solidFill>
                  <a:schemeClr val="accent3">
                    <a:lumMod val="75000"/>
                  </a:schemeClr>
                </a:solidFill>
                <a:effectLst>
                  <a:glow rad="63500">
                    <a:schemeClr val="tx2">
                      <a:lumMod val="25000"/>
                    </a:schemeClr>
                  </a:glow>
                  <a:outerShdw blurRad="50800" dist="50800" dir="5400000" algn="ctr" rotWithShape="0">
                    <a:schemeClr val="tx2">
                      <a:lumMod val="25000"/>
                    </a:schemeClr>
                  </a:outerShdw>
                </a:effectLst>
                <a:latin typeface="Thames" pitchFamily="2" charset="0"/>
                <a:ea typeface="Adobe Gothic Std B" pitchFamily="34" charset="-128"/>
              </a:rPr>
              <a:t>of the Fe-C system. Principles of heat treating. Stainless steels. Corrosion. </a:t>
            </a:r>
          </a:p>
        </p:txBody>
      </p:sp>
    </p:spTree>
    <p:extLst>
      <p:ext uri="{BB962C8B-B14F-4D97-AF65-F5344CB8AC3E}">
        <p14:creationId xmlns:p14="http://schemas.microsoft.com/office/powerpoint/2010/main" val="1089568390"/>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6"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additive="base">
                                        <p:cTn id="12" dur="500" fill="hold"/>
                                        <p:tgtEl>
                                          <p:spTgt spid="11"/>
                                        </p:tgtEl>
                                        <p:attrNameLst>
                                          <p:attrName>ppt_x</p:attrName>
                                        </p:attrNameLst>
                                      </p:cBhvr>
                                      <p:tavLst>
                                        <p:tav tm="0">
                                          <p:val>
                                            <p:strVal val="1+#ppt_w/2"/>
                                          </p:val>
                                        </p:tav>
                                        <p:tav tm="100000">
                                          <p:val>
                                            <p:strVal val="#ppt_x"/>
                                          </p:val>
                                        </p:tav>
                                      </p:tavLst>
                                    </p:anim>
                                    <p:anim calcmode="lin" valueType="num">
                                      <p:cBhvr additive="base">
                                        <p:cTn id="13"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nodeType="click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wipe(down)">
                                      <p:cBhvr>
                                        <p:cTn id="18" dur="5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53" presetClass="entr" presetSubtype="16" fill="hold" nodeType="clickEffect">
                                  <p:stCondLst>
                                    <p:cond delay="0"/>
                                  </p:stCondLst>
                                  <p:childTnLst>
                                    <p:set>
                                      <p:cBhvr>
                                        <p:cTn id="22" dur="1" fill="hold">
                                          <p:stCondLst>
                                            <p:cond delay="0"/>
                                          </p:stCondLst>
                                        </p:cTn>
                                        <p:tgtEl>
                                          <p:spTgt spid="1026"/>
                                        </p:tgtEl>
                                        <p:attrNameLst>
                                          <p:attrName>style.visibility</p:attrName>
                                        </p:attrNameLst>
                                      </p:cBhvr>
                                      <p:to>
                                        <p:strVal val="visible"/>
                                      </p:to>
                                    </p:set>
                                    <p:anim calcmode="lin" valueType="num">
                                      <p:cBhvr>
                                        <p:cTn id="23" dur="500" fill="hold"/>
                                        <p:tgtEl>
                                          <p:spTgt spid="1026"/>
                                        </p:tgtEl>
                                        <p:attrNameLst>
                                          <p:attrName>ppt_w</p:attrName>
                                        </p:attrNameLst>
                                      </p:cBhvr>
                                      <p:tavLst>
                                        <p:tav tm="0">
                                          <p:val>
                                            <p:fltVal val="0"/>
                                          </p:val>
                                        </p:tav>
                                        <p:tav tm="100000">
                                          <p:val>
                                            <p:strVal val="#ppt_w"/>
                                          </p:val>
                                        </p:tav>
                                      </p:tavLst>
                                    </p:anim>
                                    <p:anim calcmode="lin" valueType="num">
                                      <p:cBhvr>
                                        <p:cTn id="24" dur="500" fill="hold"/>
                                        <p:tgtEl>
                                          <p:spTgt spid="1026"/>
                                        </p:tgtEl>
                                        <p:attrNameLst>
                                          <p:attrName>ppt_h</p:attrName>
                                        </p:attrNameLst>
                                      </p:cBhvr>
                                      <p:tavLst>
                                        <p:tav tm="0">
                                          <p:val>
                                            <p:fltVal val="0"/>
                                          </p:val>
                                        </p:tav>
                                        <p:tav tm="100000">
                                          <p:val>
                                            <p:strVal val="#ppt_h"/>
                                          </p:val>
                                        </p:tav>
                                      </p:tavLst>
                                    </p:anim>
                                    <p:animEffect transition="in" filter="fade">
                                      <p:cBhvr>
                                        <p:cTn id="25" dur="500"/>
                                        <p:tgtEl>
                                          <p:spTgt spid="1026"/>
                                        </p:tgtEl>
                                      </p:cBhvr>
                                    </p:animEffect>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10"/>
                                        </p:tgtEl>
                                        <p:attrNameLst>
                                          <p:attrName>style.visibility</p:attrName>
                                        </p:attrNameLst>
                                      </p:cBhvr>
                                      <p:to>
                                        <p:strVal val="visible"/>
                                      </p:to>
                                    </p:set>
                                    <p:anim calcmode="lin" valueType="num">
                                      <p:cBhvr additive="base">
                                        <p:cTn id="30" dur="500" fill="hold"/>
                                        <p:tgtEl>
                                          <p:spTgt spid="10"/>
                                        </p:tgtEl>
                                        <p:attrNameLst>
                                          <p:attrName>ppt_x</p:attrName>
                                        </p:attrNameLst>
                                      </p:cBhvr>
                                      <p:tavLst>
                                        <p:tav tm="0">
                                          <p:val>
                                            <p:strVal val="#ppt_x"/>
                                          </p:val>
                                        </p:tav>
                                        <p:tav tm="100000">
                                          <p:val>
                                            <p:strVal val="#ppt_x"/>
                                          </p:val>
                                        </p:tav>
                                      </p:tavLst>
                                    </p:anim>
                                    <p:anim calcmode="lin" valueType="num">
                                      <p:cBhvr additive="base">
                                        <p:cTn id="31"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Lst>
  </p:timing>
</p:sld>
</file>

<file path=ppt/slides/slide29.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chemeClr val="bg2"/>
            </a:gs>
            <a:gs pos="78000">
              <a:schemeClr val="accent6">
                <a:lumMod val="75000"/>
              </a:schemeClr>
            </a:gs>
            <a:gs pos="52000">
              <a:schemeClr val="bg2">
                <a:lumMod val="75000"/>
              </a:schemeClr>
            </a:gs>
            <a:gs pos="89000">
              <a:schemeClr val="bg2">
                <a:lumMod val="75000"/>
              </a:schemeClr>
            </a:gs>
          </a:gsLst>
          <a:path path="circle">
            <a:fillToRect t="100000" r="100000"/>
          </a:path>
          <a:tileRect l="-100000" b="-100000"/>
        </a:grad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l="1923" r="1"/>
          <a:stretch/>
        </p:blipFill>
        <p:spPr>
          <a:xfrm>
            <a:off x="4474923" y="232662"/>
            <a:ext cx="4126152" cy="24003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l="869" t="768" r="22936" b="-1160"/>
          <a:stretch/>
        </p:blipFill>
        <p:spPr>
          <a:xfrm>
            <a:off x="4474923" y="2880614"/>
            <a:ext cx="4126152" cy="24003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Picture 5"/>
          <p:cNvPicPr>
            <a:picLocks noChangeAspect="1"/>
          </p:cNvPicPr>
          <p:nvPr/>
        </p:nvPicPr>
        <p:blipFill rotWithShape="1">
          <a:blip r:embed="rId4" cstate="print">
            <a:extLst>
              <a:ext uri="{28A0092B-C50C-407E-A947-70E740481C1C}">
                <a14:useLocalDpi xmlns:a14="http://schemas.microsoft.com/office/drawing/2010/main" val="0"/>
              </a:ext>
            </a:extLst>
          </a:blip>
          <a:srcRect l="17015" t="-1200" b="-1122"/>
          <a:stretch/>
        </p:blipFill>
        <p:spPr>
          <a:xfrm rot="5400000">
            <a:off x="-141288" y="1620354"/>
            <a:ext cx="4535271" cy="293824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Rectangle 1"/>
          <p:cNvSpPr/>
          <p:nvPr/>
        </p:nvSpPr>
        <p:spPr>
          <a:xfrm>
            <a:off x="476343" y="175512"/>
            <a:ext cx="6838857" cy="707886"/>
          </a:xfrm>
          <a:prstGeom prst="rect">
            <a:avLst/>
          </a:prstGeom>
        </p:spPr>
        <p:txBody>
          <a:bodyPr wrap="square">
            <a:spAutoFit/>
            <a:scene3d>
              <a:camera prst="orthographicFront"/>
              <a:lightRig rig="sunrise" dir="t"/>
            </a:scene3d>
          </a:bodyPr>
          <a:lstStyle/>
          <a:p>
            <a:r>
              <a:rPr lang="en-US" sz="4000" b="1" dirty="0">
                <a:ln w="15875" cmpd="sng">
                  <a:solidFill>
                    <a:schemeClr val="bg2">
                      <a:lumMod val="75000"/>
                    </a:schemeClr>
                  </a:solidFill>
                  <a:bevel/>
                </a:ln>
                <a:solidFill>
                  <a:schemeClr val="accent6">
                    <a:lumMod val="75000"/>
                    <a:alpha val="99000"/>
                  </a:schemeClr>
                </a:solidFill>
                <a:effectLst>
                  <a:glow rad="63500">
                    <a:schemeClr val="bg1">
                      <a:lumMod val="50000"/>
                      <a:lumOff val="50000"/>
                      <a:alpha val="76000"/>
                    </a:schemeClr>
                  </a:glow>
                  <a:outerShdw sx="1000" sy="1000" algn="ctr" rotWithShape="0">
                    <a:schemeClr val="bg2">
                      <a:lumMod val="60000"/>
                      <a:lumOff val="40000"/>
                    </a:schemeClr>
                  </a:outerShdw>
                </a:effectLst>
                <a:latin typeface="Adobe Garamond Pro Bold" pitchFamily="18" charset="0"/>
              </a:rPr>
              <a:t>Networking Fundamentals I</a:t>
            </a:r>
            <a:endParaRPr lang="en-US" sz="4000" dirty="0">
              <a:ln w="15875" cmpd="sng">
                <a:solidFill>
                  <a:schemeClr val="bg2">
                    <a:lumMod val="75000"/>
                  </a:schemeClr>
                </a:solidFill>
                <a:bevel/>
              </a:ln>
              <a:solidFill>
                <a:schemeClr val="accent6">
                  <a:lumMod val="75000"/>
                  <a:alpha val="99000"/>
                </a:schemeClr>
              </a:solidFill>
              <a:effectLst>
                <a:glow rad="63500">
                  <a:schemeClr val="bg1">
                    <a:lumMod val="50000"/>
                    <a:lumOff val="50000"/>
                    <a:alpha val="76000"/>
                  </a:schemeClr>
                </a:glow>
                <a:outerShdw sx="1000" sy="1000" algn="ctr" rotWithShape="0">
                  <a:schemeClr val="bg2">
                    <a:lumMod val="60000"/>
                    <a:lumOff val="40000"/>
                  </a:schemeClr>
                </a:outerShdw>
              </a:effectLst>
              <a:latin typeface="Adobe Garamond Pro Bold" pitchFamily="18" charset="0"/>
            </a:endParaRPr>
          </a:p>
        </p:txBody>
      </p:sp>
      <p:sp>
        <p:nvSpPr>
          <p:cNvPr id="3" name="Rectangle 2"/>
          <p:cNvSpPr/>
          <p:nvPr/>
        </p:nvSpPr>
        <p:spPr>
          <a:xfrm>
            <a:off x="381000" y="3880068"/>
            <a:ext cx="8001000" cy="1815882"/>
          </a:xfrm>
          <a:prstGeom prst="rect">
            <a:avLst/>
          </a:prstGeom>
        </p:spPr>
        <p:txBody>
          <a:bodyPr wrap="square">
            <a:spAutoFit/>
          </a:bodyPr>
          <a:lstStyle/>
          <a:p>
            <a:r>
              <a:rPr lang="en-US" sz="2800" dirty="0" smtClean="0">
                <a:ln w="15875">
                  <a:solidFill>
                    <a:schemeClr val="bg2">
                      <a:lumMod val="50000"/>
                    </a:schemeClr>
                  </a:solidFill>
                </a:ln>
                <a:solidFill>
                  <a:schemeClr val="accent6">
                    <a:lumMod val="75000"/>
                  </a:schemeClr>
                </a:solidFill>
                <a:effectLst>
                  <a:glow rad="63500">
                    <a:schemeClr val="accent6">
                      <a:lumMod val="60000"/>
                      <a:lumOff val="40000"/>
                      <a:alpha val="80000"/>
                    </a:schemeClr>
                  </a:glow>
                </a:effectLst>
                <a:latin typeface="Adobe Caslon Pro Bold" pitchFamily="18" charset="0"/>
                <a:ea typeface="Adobe Fan Heiti Std B" pitchFamily="34" charset="-128"/>
              </a:rPr>
              <a:t>ET -704 </a:t>
            </a:r>
            <a:r>
              <a:rPr lang="en-US" sz="2800" dirty="0">
                <a:ln w="15875" cap="flat" cmpd="thickThin">
                  <a:solidFill>
                    <a:schemeClr val="bg2"/>
                  </a:solidFill>
                  <a:prstDash val="solid"/>
                  <a:bevel/>
                </a:ln>
                <a:solidFill>
                  <a:schemeClr val="accent6">
                    <a:lumMod val="75000"/>
                  </a:schemeClr>
                </a:solidFill>
                <a:effectLst>
                  <a:glow rad="76200">
                    <a:schemeClr val="bg1">
                      <a:alpha val="88000"/>
                    </a:schemeClr>
                  </a:glow>
                  <a:outerShdw blurRad="50800" dist="50800" dir="5400000" sx="1000" sy="1000" algn="ctr" rotWithShape="0">
                    <a:schemeClr val="accent6">
                      <a:lumMod val="60000"/>
                      <a:lumOff val="40000"/>
                    </a:schemeClr>
                  </a:outerShdw>
                </a:effectLst>
                <a:latin typeface="Adobe Caslon Pro Bold" pitchFamily="18" charset="0"/>
                <a:ea typeface="Adobe Fan Heiti Std B" pitchFamily="34" charset="-128"/>
              </a:rPr>
              <a:t>A</a:t>
            </a:r>
            <a:r>
              <a:rPr lang="en-US" sz="2800" dirty="0" smtClean="0">
                <a:ln w="15875" cap="flat" cmpd="thickThin">
                  <a:solidFill>
                    <a:schemeClr val="bg2"/>
                  </a:solidFill>
                  <a:prstDash val="solid"/>
                  <a:bevel/>
                </a:ln>
                <a:solidFill>
                  <a:schemeClr val="accent6">
                    <a:lumMod val="75000"/>
                  </a:schemeClr>
                </a:solidFill>
                <a:effectLst>
                  <a:glow rad="76200">
                    <a:schemeClr val="bg1">
                      <a:alpha val="88000"/>
                    </a:schemeClr>
                  </a:glow>
                  <a:outerShdw blurRad="50800" dist="50800" dir="5400000" sx="1000" sy="1000" algn="ctr" rotWithShape="0">
                    <a:schemeClr val="accent6">
                      <a:lumMod val="60000"/>
                      <a:lumOff val="40000"/>
                    </a:schemeClr>
                  </a:outerShdw>
                </a:effectLst>
                <a:latin typeface="Adobe Caslon Pro Bold" pitchFamily="18" charset="0"/>
                <a:ea typeface="Adobe Fan Heiti Std B" pitchFamily="34" charset="-128"/>
              </a:rPr>
              <a:t>n </a:t>
            </a:r>
            <a:r>
              <a:rPr lang="en-US" sz="2800" dirty="0">
                <a:ln w="15875" cap="flat" cmpd="thickThin">
                  <a:solidFill>
                    <a:schemeClr val="bg2"/>
                  </a:solidFill>
                  <a:prstDash val="solid"/>
                  <a:bevel/>
                </a:ln>
                <a:solidFill>
                  <a:schemeClr val="accent6">
                    <a:lumMod val="75000"/>
                  </a:schemeClr>
                </a:solidFill>
                <a:effectLst>
                  <a:glow rad="76200">
                    <a:schemeClr val="bg1">
                      <a:alpha val="88000"/>
                    </a:schemeClr>
                  </a:glow>
                  <a:outerShdw blurRad="50800" dist="50800" dir="5400000" sx="1000" sy="1000" algn="ctr" rotWithShape="0">
                    <a:schemeClr val="accent6">
                      <a:lumMod val="60000"/>
                      <a:lumOff val="40000"/>
                    </a:schemeClr>
                  </a:outerShdw>
                </a:effectLst>
                <a:latin typeface="Adobe Caslon Pro Bold" pitchFamily="18" charset="0"/>
                <a:ea typeface="Adobe Fan Heiti Std B" pitchFamily="34" charset="-128"/>
              </a:rPr>
              <a:t>introductory level course that provides students with the basic terminology and skills needed to design, build and maintain small to medium networks. </a:t>
            </a:r>
          </a:p>
        </p:txBody>
      </p:sp>
    </p:spTree>
    <p:extLst>
      <p:ext uri="{BB962C8B-B14F-4D97-AF65-F5344CB8AC3E}">
        <p14:creationId xmlns:p14="http://schemas.microsoft.com/office/powerpoint/2010/main" val="1286953640"/>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0-#ppt_w/2"/>
                                          </p:val>
                                        </p:tav>
                                        <p:tav tm="100000">
                                          <p:val>
                                            <p:strVal val="#ppt_x"/>
                                          </p:val>
                                        </p:tav>
                                      </p:tavLst>
                                    </p:anim>
                                    <p:anim calcmode="lin" valueType="num">
                                      <p:cBhvr additive="base">
                                        <p:cTn id="14"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7" presetClass="entr" presetSubtype="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1000"/>
                                        <p:tgtEl>
                                          <p:spTgt spid="2"/>
                                        </p:tgtEl>
                                      </p:cBhvr>
                                    </p:animEffect>
                                    <p:anim calcmode="lin" valueType="num">
                                      <p:cBhvr>
                                        <p:cTn id="20" dur="1000" fill="hold"/>
                                        <p:tgtEl>
                                          <p:spTgt spid="2"/>
                                        </p:tgtEl>
                                        <p:attrNameLst>
                                          <p:attrName>ppt_x</p:attrName>
                                        </p:attrNameLst>
                                      </p:cBhvr>
                                      <p:tavLst>
                                        <p:tav tm="0">
                                          <p:val>
                                            <p:strVal val="#ppt_x"/>
                                          </p:val>
                                        </p:tav>
                                        <p:tav tm="100000">
                                          <p:val>
                                            <p:strVal val="#ppt_x"/>
                                          </p:val>
                                        </p:tav>
                                      </p:tavLst>
                                    </p:anim>
                                    <p:anim calcmode="lin" valueType="num">
                                      <p:cBhvr>
                                        <p:cTn id="21"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52" presetClass="entr" presetSubtype="0" fill="hold" nodeType="clickEffect">
                                  <p:stCondLst>
                                    <p:cond delay="0"/>
                                  </p:stCondLst>
                                  <p:childTnLst>
                                    <p:set>
                                      <p:cBhvr>
                                        <p:cTn id="25" dur="1" fill="hold">
                                          <p:stCondLst>
                                            <p:cond delay="0"/>
                                          </p:stCondLst>
                                        </p:cTn>
                                        <p:tgtEl>
                                          <p:spTgt spid="6"/>
                                        </p:tgtEl>
                                        <p:attrNameLst>
                                          <p:attrName>style.visibility</p:attrName>
                                        </p:attrNameLst>
                                      </p:cBhvr>
                                      <p:to>
                                        <p:strVal val="visible"/>
                                      </p:to>
                                    </p:set>
                                    <p:animScale>
                                      <p:cBhvr>
                                        <p:cTn id="26" dur="1000" decel="50000" fill="hold">
                                          <p:stCondLst>
                                            <p:cond delay="0"/>
                                          </p:stCondLst>
                                        </p:cTn>
                                        <p:tgtEl>
                                          <p:spTgt spid="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7" dur="1000" decel="50000" fill="hold">
                                          <p:stCondLst>
                                            <p:cond delay="0"/>
                                          </p:stCondLst>
                                        </p:cTn>
                                        <p:tgtEl>
                                          <p:spTgt spid="6"/>
                                        </p:tgtEl>
                                        <p:attrNameLst>
                                          <p:attrName>ppt_x</p:attrName>
                                          <p:attrName>ppt_y</p:attrName>
                                        </p:attrNameLst>
                                      </p:cBhvr>
                                    </p:animMotion>
                                    <p:animEffect transition="in" filter="fade">
                                      <p:cBhvr>
                                        <p:cTn id="28" dur="1000"/>
                                        <p:tgtEl>
                                          <p:spTgt spid="6"/>
                                        </p:tgtEl>
                                      </p:cBhvr>
                                    </p:animEffect>
                                  </p:childTnLst>
                                </p:cTn>
                              </p:par>
                            </p:childTnLst>
                          </p:cTn>
                        </p:par>
                      </p:childTnLst>
                    </p:cTn>
                  </p:par>
                  <p:par>
                    <p:cTn id="29" fill="hold">
                      <p:stCondLst>
                        <p:cond delay="indefinite"/>
                      </p:stCondLst>
                      <p:childTnLst>
                        <p:par>
                          <p:cTn id="30" fill="hold">
                            <p:stCondLst>
                              <p:cond delay="0"/>
                            </p:stCondLst>
                            <p:childTnLst>
                              <p:par>
                                <p:cTn id="31" presetID="25" presetClass="entr" presetSubtype="0" fill="hold" grpId="0" nodeType="clickEffect">
                                  <p:stCondLst>
                                    <p:cond delay="0"/>
                                  </p:stCondLst>
                                  <p:childTnLst>
                                    <p:set>
                                      <p:cBhvr>
                                        <p:cTn id="32" dur="1" fill="hold">
                                          <p:stCondLst>
                                            <p:cond delay="0"/>
                                          </p:stCondLst>
                                        </p:cTn>
                                        <p:tgtEl>
                                          <p:spTgt spid="3"/>
                                        </p:tgtEl>
                                        <p:attrNameLst>
                                          <p:attrName>style.visibility</p:attrName>
                                        </p:attrNameLst>
                                      </p:cBhvr>
                                      <p:to>
                                        <p:strVal val="visible"/>
                                      </p:to>
                                    </p:set>
                                    <p:anim calcmode="lin" valueType="num">
                                      <p:cBhvr>
                                        <p:cTn id="33" dur="500" decel="50000" fill="hold">
                                          <p:stCondLst>
                                            <p:cond delay="0"/>
                                          </p:stCondLst>
                                        </p:cTn>
                                        <p:tgtEl>
                                          <p:spTgt spid="3"/>
                                        </p:tgtEl>
                                        <p:attrNameLst>
                                          <p:attrName>style.rotation</p:attrName>
                                        </p:attrNameLst>
                                      </p:cBhvr>
                                      <p:tavLst>
                                        <p:tav tm="0">
                                          <p:val>
                                            <p:fltVal val="-90"/>
                                          </p:val>
                                        </p:tav>
                                        <p:tav tm="100000">
                                          <p:val>
                                            <p:fltVal val="0"/>
                                          </p:val>
                                        </p:tav>
                                      </p:tavLst>
                                    </p:anim>
                                    <p:anim calcmode="lin" valueType="num">
                                      <p:cBhvr>
                                        <p:cTn id="34" dur="500" decel="50000" fill="hold">
                                          <p:stCondLst>
                                            <p:cond delay="0"/>
                                          </p:stCondLst>
                                        </p:cTn>
                                        <p:tgtEl>
                                          <p:spTgt spid="3"/>
                                        </p:tgtEl>
                                        <p:attrNameLst>
                                          <p:attrName>ppt_w</p:attrName>
                                        </p:attrNameLst>
                                      </p:cBhvr>
                                      <p:tavLst>
                                        <p:tav tm="0">
                                          <p:val>
                                            <p:strVal val="#ppt_w"/>
                                          </p:val>
                                        </p:tav>
                                        <p:tav tm="100000">
                                          <p:val>
                                            <p:strVal val="#ppt_w*.05"/>
                                          </p:val>
                                        </p:tav>
                                      </p:tavLst>
                                    </p:anim>
                                    <p:anim calcmode="lin" valueType="num">
                                      <p:cBhvr>
                                        <p:cTn id="35" dur="500" accel="50000" fill="hold">
                                          <p:stCondLst>
                                            <p:cond delay="500"/>
                                          </p:stCondLst>
                                        </p:cTn>
                                        <p:tgtEl>
                                          <p:spTgt spid="3"/>
                                        </p:tgtEl>
                                        <p:attrNameLst>
                                          <p:attrName>ppt_w</p:attrName>
                                        </p:attrNameLst>
                                      </p:cBhvr>
                                      <p:tavLst>
                                        <p:tav tm="0">
                                          <p:val>
                                            <p:strVal val="#ppt_w*.05"/>
                                          </p:val>
                                        </p:tav>
                                        <p:tav tm="100000">
                                          <p:val>
                                            <p:strVal val="#ppt_w"/>
                                          </p:val>
                                        </p:tav>
                                      </p:tavLst>
                                    </p:anim>
                                    <p:anim calcmode="lin" valueType="num">
                                      <p:cBhvr>
                                        <p:cTn id="36" dur="1000" fill="hold"/>
                                        <p:tgtEl>
                                          <p:spTgt spid="3"/>
                                        </p:tgtEl>
                                        <p:attrNameLst>
                                          <p:attrName>ppt_h</p:attrName>
                                        </p:attrNameLst>
                                      </p:cBhvr>
                                      <p:tavLst>
                                        <p:tav tm="0">
                                          <p:val>
                                            <p:strVal val="#ppt_h"/>
                                          </p:val>
                                        </p:tav>
                                        <p:tav tm="100000">
                                          <p:val>
                                            <p:strVal val="#ppt_h"/>
                                          </p:val>
                                        </p:tav>
                                      </p:tavLst>
                                    </p:anim>
                                    <p:anim calcmode="lin" valueType="num">
                                      <p:cBhvr>
                                        <p:cTn id="37" dur="500" decel="50000" fill="hold">
                                          <p:stCondLst>
                                            <p:cond delay="0"/>
                                          </p:stCondLst>
                                        </p:cTn>
                                        <p:tgtEl>
                                          <p:spTgt spid="3"/>
                                        </p:tgtEl>
                                        <p:attrNameLst>
                                          <p:attrName>ppt_x</p:attrName>
                                        </p:attrNameLst>
                                      </p:cBhvr>
                                      <p:tavLst>
                                        <p:tav tm="0">
                                          <p:val>
                                            <p:strVal val="#ppt_x+.4"/>
                                          </p:val>
                                        </p:tav>
                                        <p:tav tm="100000">
                                          <p:val>
                                            <p:strVal val="#ppt_x"/>
                                          </p:val>
                                        </p:tav>
                                      </p:tavLst>
                                    </p:anim>
                                    <p:anim calcmode="lin" valueType="num">
                                      <p:cBhvr>
                                        <p:cTn id="38" dur="500" decel="50000" fill="hold">
                                          <p:stCondLst>
                                            <p:cond delay="0"/>
                                          </p:stCondLst>
                                        </p:cTn>
                                        <p:tgtEl>
                                          <p:spTgt spid="3"/>
                                        </p:tgtEl>
                                        <p:attrNameLst>
                                          <p:attrName>ppt_y</p:attrName>
                                        </p:attrNameLst>
                                      </p:cBhvr>
                                      <p:tavLst>
                                        <p:tav tm="0">
                                          <p:val>
                                            <p:strVal val="#ppt_y-.2"/>
                                          </p:val>
                                        </p:tav>
                                        <p:tav tm="100000">
                                          <p:val>
                                            <p:strVal val="#ppt_y+.1"/>
                                          </p:val>
                                        </p:tav>
                                      </p:tavLst>
                                    </p:anim>
                                    <p:anim calcmode="lin" valueType="num">
                                      <p:cBhvr>
                                        <p:cTn id="39" dur="500" accel="50000" fill="hold">
                                          <p:stCondLst>
                                            <p:cond delay="500"/>
                                          </p:stCondLst>
                                        </p:cTn>
                                        <p:tgtEl>
                                          <p:spTgt spid="3"/>
                                        </p:tgtEl>
                                        <p:attrNameLst>
                                          <p:attrName>ppt_y</p:attrName>
                                        </p:attrNameLst>
                                      </p:cBhvr>
                                      <p:tavLst>
                                        <p:tav tm="0">
                                          <p:val>
                                            <p:strVal val="#ppt_y+.1"/>
                                          </p:val>
                                        </p:tav>
                                        <p:tav tm="100000">
                                          <p:val>
                                            <p:strVal val="#ppt_y"/>
                                          </p:val>
                                        </p:tav>
                                      </p:tavLst>
                                    </p:anim>
                                    <p:animEffect transition="in" filter="fade">
                                      <p:cBhvr>
                                        <p:cTn id="40" dur="1000" decel="50000">
                                          <p:stCondLst>
                                            <p:cond delay="0"/>
                                          </p:stCondLst>
                                        </p:cTn>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gradFill flip="none" rotWithShape="1">
          <a:gsLst>
            <a:gs pos="20000">
              <a:schemeClr val="bg2">
                <a:lumMod val="40000"/>
                <a:lumOff val="60000"/>
              </a:schemeClr>
            </a:gs>
            <a:gs pos="65000">
              <a:schemeClr val="bg2">
                <a:lumMod val="60000"/>
                <a:lumOff val="40000"/>
              </a:schemeClr>
            </a:gs>
            <a:gs pos="45000">
              <a:schemeClr val="bg2">
                <a:lumMod val="75000"/>
              </a:schemeClr>
            </a:gs>
            <a:gs pos="38000">
              <a:schemeClr val="accent1">
                <a:lumMod val="75000"/>
              </a:schemeClr>
            </a:gs>
            <a:gs pos="88000">
              <a:schemeClr val="bg2">
                <a:lumMod val="60000"/>
                <a:lumOff val="40000"/>
              </a:schemeClr>
            </a:gs>
          </a:gsLst>
          <a:path path="shape">
            <a:fillToRect l="50000" t="50000" r="50000" b="50000"/>
          </a:path>
          <a:tileRect/>
        </a:gradFill>
        <a:effectLst/>
      </p:bgPr>
    </p:bg>
    <p:spTree>
      <p:nvGrpSpPr>
        <p:cNvPr id="1" name=""/>
        <p:cNvGrpSpPr/>
        <p:nvPr/>
      </p:nvGrpSpPr>
      <p:grpSpPr>
        <a:xfrm>
          <a:off x="0" y="0"/>
          <a:ext cx="0" cy="0"/>
          <a:chOff x="0" y="0"/>
          <a:chExt cx="0" cy="0"/>
        </a:xfrm>
      </p:grpSpPr>
      <p:pic>
        <p:nvPicPr>
          <p:cNvPr id="6" name="Picture 5" descr="Welcome to Engineering Technology"/>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4310" y="4135611"/>
            <a:ext cx="1462090" cy="1407939"/>
          </a:xfrm>
          <a:prstGeom prst="rect">
            <a:avLst/>
          </a:prstGeom>
          <a:noFill/>
          <a:ln>
            <a:noFill/>
          </a:ln>
        </p:spPr>
      </p:pic>
      <p:sp>
        <p:nvSpPr>
          <p:cNvPr id="2" name="Title 1"/>
          <p:cNvSpPr>
            <a:spLocks noGrp="1"/>
          </p:cNvSpPr>
          <p:nvPr>
            <p:ph type="title"/>
          </p:nvPr>
        </p:nvSpPr>
        <p:spPr>
          <a:xfrm>
            <a:off x="76200" y="114300"/>
            <a:ext cx="9067800" cy="1155699"/>
          </a:xfrm>
        </p:spPr>
        <p:txBody>
          <a:bodyPr>
            <a:noAutofit/>
          </a:bodyPr>
          <a:lstStyle/>
          <a:p>
            <a:pPr algn="ctr"/>
            <a:r>
              <a:rPr lang="en-US" sz="4000" spc="600" dirty="0">
                <a:solidFill>
                  <a:srgbClr val="FFC000"/>
                </a:solidFill>
                <a:effectLst>
                  <a:outerShdw blurRad="38100" dist="38100" dir="2700000" algn="tl">
                    <a:srgbClr val="000000">
                      <a:alpha val="43137"/>
                    </a:srgbClr>
                  </a:outerShdw>
                  <a:reflection stA="0" endPos="65000" dist="50800" dir="5400000" sy="-100000" algn="bl" rotWithShape="0"/>
                </a:effectLst>
                <a:latin typeface="Algerian" pitchFamily="82" charset="0"/>
              </a:rPr>
              <a:t>engineering Technology department </a:t>
            </a:r>
            <a:r>
              <a:rPr lang="en-US" sz="4000" spc="600" dirty="0" smtClean="0">
                <a:solidFill>
                  <a:srgbClr val="FFC000"/>
                </a:solidFill>
                <a:effectLst>
                  <a:outerShdw blurRad="38100" dist="38100" dir="2700000" algn="tl">
                    <a:srgbClr val="000000">
                      <a:alpha val="43137"/>
                    </a:srgbClr>
                  </a:outerShdw>
                  <a:reflection stA="0" endPos="65000" dist="50800" dir="5400000" sy="-100000" algn="bl" rotWithShape="0"/>
                </a:effectLst>
                <a:latin typeface="Algerian" pitchFamily="82" charset="0"/>
              </a:rPr>
              <a:t>Programs</a:t>
            </a:r>
            <a:endParaRPr lang="en-US" sz="4000" spc="600" dirty="0">
              <a:solidFill>
                <a:srgbClr val="FFC000"/>
              </a:solidFill>
              <a:effectLst>
                <a:outerShdw blurRad="38100" dist="38100" dir="2700000" algn="tl">
                  <a:srgbClr val="000000">
                    <a:alpha val="43137"/>
                  </a:srgbClr>
                </a:outerShdw>
                <a:reflection stA="0" endPos="65000" dist="50800" dir="5400000" sy="-100000" algn="bl" rotWithShape="0"/>
              </a:effectLst>
              <a:latin typeface="Algerian" pitchFamily="82" charset="0"/>
            </a:endParaRP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20742850">
            <a:off x="7111393" y="4036342"/>
            <a:ext cx="1930698" cy="1606477"/>
          </a:xfrm>
          <a:prstGeom prst="rect">
            <a:avLst/>
          </a:prstGeom>
        </p:spPr>
      </p:pic>
      <p:sp>
        <p:nvSpPr>
          <p:cNvPr id="4" name="Text Placeholder 3"/>
          <p:cNvSpPr>
            <a:spLocks noGrp="1"/>
          </p:cNvSpPr>
          <p:nvPr>
            <p:ph type="body" sz="half" idx="2"/>
          </p:nvPr>
        </p:nvSpPr>
        <p:spPr>
          <a:xfrm>
            <a:off x="1443035" y="1409700"/>
            <a:ext cx="6347371" cy="3810000"/>
          </a:xfrm>
          <a:noFill/>
          <a:ln>
            <a:noFill/>
          </a:ln>
          <a:effectLst>
            <a:innerShdw blurRad="63500" dist="50800" dir="18900000">
              <a:prstClr val="black">
                <a:alpha val="50000"/>
              </a:prstClr>
            </a:innerShdw>
          </a:effectLst>
        </p:spPr>
        <p:txBody>
          <a:bodyPr>
            <a:normAutofit/>
          </a:bodyPr>
          <a:lstStyle/>
          <a:p>
            <a:pPr algn="ctr">
              <a:lnSpc>
                <a:spcPct val="115000"/>
              </a:lnSpc>
              <a:spcBef>
                <a:spcPts val="0"/>
              </a:spcBef>
              <a:spcAft>
                <a:spcPts val="929"/>
              </a:spcAft>
            </a:pPr>
            <a:r>
              <a:rPr lang="en-US" sz="2000" b="1" dirty="0" smtClean="0">
                <a:ln>
                  <a:solidFill>
                    <a:schemeClr val="tx1"/>
                  </a:solidFill>
                </a:ln>
                <a:solidFill>
                  <a:srgbClr val="EE0000"/>
                </a:solidFill>
                <a:latin typeface="Franklin Gothic Demi" pitchFamily="34" charset="0"/>
                <a:ea typeface="Calibri"/>
                <a:cs typeface="Times New Roman"/>
              </a:rPr>
              <a:t>A.A.S Computerized Architectural and Industrial Design</a:t>
            </a:r>
          </a:p>
          <a:p>
            <a:pPr algn="ctr">
              <a:lnSpc>
                <a:spcPct val="115000"/>
              </a:lnSpc>
              <a:spcBef>
                <a:spcPts val="0"/>
              </a:spcBef>
              <a:spcAft>
                <a:spcPts val="929"/>
              </a:spcAft>
            </a:pPr>
            <a:r>
              <a:rPr lang="en-US" sz="1800" b="1" dirty="0" smtClean="0">
                <a:ln>
                  <a:solidFill>
                    <a:schemeClr val="tx1"/>
                  </a:solidFill>
                </a:ln>
                <a:solidFill>
                  <a:srgbClr val="EE0000"/>
                </a:solidFill>
                <a:latin typeface="Franklin Gothic Demi" pitchFamily="34" charset="0"/>
                <a:ea typeface="Calibri"/>
                <a:cs typeface="Times New Roman"/>
              </a:rPr>
              <a:t>A.A.S. Computer Engineering Technology</a:t>
            </a:r>
          </a:p>
          <a:p>
            <a:pPr algn="ctr">
              <a:lnSpc>
                <a:spcPct val="115000"/>
              </a:lnSpc>
              <a:spcBef>
                <a:spcPts val="0"/>
              </a:spcBef>
              <a:spcAft>
                <a:spcPts val="929"/>
              </a:spcAft>
            </a:pPr>
            <a:r>
              <a:rPr lang="en-US" sz="1800" b="1" dirty="0" smtClean="0">
                <a:ln>
                  <a:solidFill>
                    <a:schemeClr val="tx1"/>
                  </a:solidFill>
                </a:ln>
                <a:solidFill>
                  <a:srgbClr val="EE0000"/>
                </a:solidFill>
                <a:latin typeface="Franklin Gothic Demi" pitchFamily="34" charset="0"/>
                <a:ea typeface="Calibri"/>
                <a:cs typeface="Times New Roman"/>
              </a:rPr>
              <a:t>A.A.S. Electronic Engineering Technology</a:t>
            </a:r>
          </a:p>
          <a:p>
            <a:pPr algn="ctr">
              <a:lnSpc>
                <a:spcPct val="115000"/>
              </a:lnSpc>
              <a:spcBef>
                <a:spcPts val="0"/>
              </a:spcBef>
              <a:spcAft>
                <a:spcPts val="929"/>
              </a:spcAft>
            </a:pPr>
            <a:r>
              <a:rPr lang="en-US" sz="1800" b="1" dirty="0" smtClean="0">
                <a:ln>
                  <a:solidFill>
                    <a:schemeClr val="tx1"/>
                  </a:solidFill>
                </a:ln>
                <a:solidFill>
                  <a:srgbClr val="EE0000"/>
                </a:solidFill>
                <a:latin typeface="Franklin Gothic Demi" pitchFamily="34" charset="0"/>
                <a:ea typeface="Calibri"/>
                <a:cs typeface="Times New Roman"/>
              </a:rPr>
              <a:t>A.A.S. Mechanical Engineering Technology</a:t>
            </a:r>
          </a:p>
          <a:p>
            <a:pPr algn="ctr">
              <a:lnSpc>
                <a:spcPct val="115000"/>
              </a:lnSpc>
              <a:spcBef>
                <a:spcPts val="0"/>
              </a:spcBef>
              <a:spcAft>
                <a:spcPts val="929"/>
              </a:spcAft>
            </a:pPr>
            <a:r>
              <a:rPr lang="en-US" sz="1800" b="1" dirty="0" smtClean="0">
                <a:ln>
                  <a:solidFill>
                    <a:schemeClr val="tx1"/>
                  </a:solidFill>
                </a:ln>
                <a:solidFill>
                  <a:srgbClr val="EE0000"/>
                </a:solidFill>
                <a:latin typeface="Franklin Gothic Demi" pitchFamily="34" charset="0"/>
                <a:ea typeface="Calibri"/>
                <a:cs typeface="Times New Roman"/>
              </a:rPr>
              <a:t>A.A.S. Internet Technology</a:t>
            </a:r>
          </a:p>
          <a:p>
            <a:pPr algn="ctr">
              <a:lnSpc>
                <a:spcPct val="115000"/>
              </a:lnSpc>
              <a:spcBef>
                <a:spcPts val="0"/>
              </a:spcBef>
              <a:spcAft>
                <a:spcPts val="929"/>
              </a:spcAft>
            </a:pPr>
            <a:r>
              <a:rPr lang="en-US" sz="1800" b="1" dirty="0" smtClean="0">
                <a:ln>
                  <a:solidFill>
                    <a:schemeClr val="tx1"/>
                  </a:solidFill>
                </a:ln>
                <a:solidFill>
                  <a:srgbClr val="EE0000"/>
                </a:solidFill>
                <a:latin typeface="Franklin Gothic Demi" pitchFamily="34" charset="0"/>
                <a:ea typeface="Calibri"/>
                <a:cs typeface="Times New Roman"/>
              </a:rPr>
              <a:t>A.A.S. Telecommunications Technology</a:t>
            </a:r>
          </a:p>
          <a:p>
            <a:pPr algn="ctr">
              <a:lnSpc>
                <a:spcPct val="115000"/>
              </a:lnSpc>
              <a:spcBef>
                <a:spcPts val="0"/>
              </a:spcBef>
              <a:spcAft>
                <a:spcPts val="929"/>
              </a:spcAft>
            </a:pPr>
            <a:r>
              <a:rPr lang="en-US" sz="1800" b="1" dirty="0" smtClean="0">
                <a:ln>
                  <a:solidFill>
                    <a:schemeClr val="tx1"/>
                  </a:solidFill>
                </a:ln>
                <a:solidFill>
                  <a:srgbClr val="EE0000"/>
                </a:solidFill>
                <a:latin typeface="Franklin Gothic Demi" pitchFamily="34" charset="0"/>
                <a:ea typeface="Calibri"/>
                <a:cs typeface="Times New Roman"/>
              </a:rPr>
              <a:t>Verizon Next Step</a:t>
            </a:r>
          </a:p>
          <a:p>
            <a:pPr algn="ctr">
              <a:lnSpc>
                <a:spcPct val="115000"/>
              </a:lnSpc>
              <a:spcBef>
                <a:spcPts val="0"/>
              </a:spcBef>
              <a:spcAft>
                <a:spcPts val="929"/>
              </a:spcAft>
            </a:pPr>
            <a:r>
              <a:rPr lang="en-US" sz="1800" b="1" dirty="0" smtClean="0">
                <a:ln>
                  <a:solidFill>
                    <a:schemeClr val="tx1"/>
                  </a:solidFill>
                </a:ln>
                <a:solidFill>
                  <a:srgbClr val="EE0000"/>
                </a:solidFill>
                <a:latin typeface="Franklin Gothic Demi" pitchFamily="34" charset="0"/>
                <a:ea typeface="Calibri"/>
                <a:cs typeface="Times New Roman"/>
              </a:rPr>
              <a:t>A.S. Engineering Science</a:t>
            </a:r>
          </a:p>
          <a:p>
            <a:endParaRPr lang="en-US" dirty="0" smtClean="0">
              <a:solidFill>
                <a:srgbClr val="C00000"/>
              </a:solidFill>
            </a:endParaRPr>
          </a:p>
          <a:p>
            <a:endParaRPr lang="en-US" dirty="0">
              <a:solidFill>
                <a:srgbClr val="C00000"/>
              </a:solidFill>
            </a:endParaRPr>
          </a:p>
          <a:p>
            <a:endParaRPr lang="en-US" dirty="0" smtClean="0">
              <a:solidFill>
                <a:srgbClr val="C00000"/>
              </a:solidFill>
            </a:endParaRPr>
          </a:p>
          <a:p>
            <a:endParaRPr lang="en-US" dirty="0">
              <a:solidFill>
                <a:srgbClr val="C00000"/>
              </a:solidFill>
            </a:endParaRPr>
          </a:p>
        </p:txBody>
      </p:sp>
    </p:spTree>
    <p:extLst>
      <p:ext uri="{BB962C8B-B14F-4D97-AF65-F5344CB8AC3E}">
        <p14:creationId xmlns:p14="http://schemas.microsoft.com/office/powerpoint/2010/main" val="3726243140"/>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50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1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1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par>
                          <p:cTn id="9" fill="hold">
                            <p:stCondLst>
                              <p:cond delay="2000"/>
                            </p:stCondLst>
                            <p:childTnLst>
                              <p:par>
                                <p:cTn id="10" presetID="2" presetClass="entr" presetSubtype="4" fill="hold" grpId="0" nodeType="afterEffect">
                                  <p:stCondLst>
                                    <p:cond delay="500"/>
                                  </p:stCondLst>
                                  <p:childTnLst>
                                    <p:set>
                                      <p:cBhvr>
                                        <p:cTn id="11" dur="1" fill="hold">
                                          <p:stCondLst>
                                            <p:cond delay="0"/>
                                          </p:stCondLst>
                                        </p:cTn>
                                        <p:tgtEl>
                                          <p:spTgt spid="4">
                                            <p:txEl>
                                              <p:pRg st="1" end="1"/>
                                            </p:txEl>
                                          </p:spTgt>
                                        </p:tgtEl>
                                        <p:attrNameLst>
                                          <p:attrName>style.visibility</p:attrName>
                                        </p:attrNameLst>
                                      </p:cBhvr>
                                      <p:to>
                                        <p:strVal val="visible"/>
                                      </p:to>
                                    </p:set>
                                    <p:anim calcmode="lin" valueType="num">
                                      <p:cBhvr additive="base">
                                        <p:cTn id="12" dur="1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13" dur="1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par>
                          <p:cTn id="14" fill="hold">
                            <p:stCondLst>
                              <p:cond delay="4000"/>
                            </p:stCondLst>
                            <p:childTnLst>
                              <p:par>
                                <p:cTn id="15" presetID="2" presetClass="entr" presetSubtype="4" fill="hold" grpId="0" nodeType="afterEffect">
                                  <p:stCondLst>
                                    <p:cond delay="500"/>
                                  </p:stCondLst>
                                  <p:childTnLst>
                                    <p:set>
                                      <p:cBhvr>
                                        <p:cTn id="16" dur="1" fill="hold">
                                          <p:stCondLst>
                                            <p:cond delay="0"/>
                                          </p:stCondLst>
                                        </p:cTn>
                                        <p:tgtEl>
                                          <p:spTgt spid="4">
                                            <p:txEl>
                                              <p:pRg st="2" end="2"/>
                                            </p:txEl>
                                          </p:spTgt>
                                        </p:tgtEl>
                                        <p:attrNameLst>
                                          <p:attrName>style.visibility</p:attrName>
                                        </p:attrNameLst>
                                      </p:cBhvr>
                                      <p:to>
                                        <p:strVal val="visible"/>
                                      </p:to>
                                    </p:set>
                                    <p:anim calcmode="lin" valueType="num">
                                      <p:cBhvr additive="base">
                                        <p:cTn id="17" dur="1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18" dur="1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par>
                          <p:cTn id="19" fill="hold">
                            <p:stCondLst>
                              <p:cond delay="6000"/>
                            </p:stCondLst>
                            <p:childTnLst>
                              <p:par>
                                <p:cTn id="20" presetID="2" presetClass="entr" presetSubtype="4" fill="hold" grpId="0" nodeType="afterEffect">
                                  <p:stCondLst>
                                    <p:cond delay="500"/>
                                  </p:stCondLst>
                                  <p:childTnLst>
                                    <p:set>
                                      <p:cBhvr>
                                        <p:cTn id="21" dur="1" fill="hold">
                                          <p:stCondLst>
                                            <p:cond delay="0"/>
                                          </p:stCondLst>
                                        </p:cTn>
                                        <p:tgtEl>
                                          <p:spTgt spid="4">
                                            <p:txEl>
                                              <p:pRg st="3" end="3"/>
                                            </p:txEl>
                                          </p:spTgt>
                                        </p:tgtEl>
                                        <p:attrNameLst>
                                          <p:attrName>style.visibility</p:attrName>
                                        </p:attrNameLst>
                                      </p:cBhvr>
                                      <p:to>
                                        <p:strVal val="visible"/>
                                      </p:to>
                                    </p:set>
                                    <p:anim calcmode="lin" valueType="num">
                                      <p:cBhvr additive="base">
                                        <p:cTn id="22" dur="1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23" dur="1500" fill="hold"/>
                                        <p:tgtEl>
                                          <p:spTgt spid="4">
                                            <p:txEl>
                                              <p:pRg st="3" end="3"/>
                                            </p:txEl>
                                          </p:spTgt>
                                        </p:tgtEl>
                                        <p:attrNameLst>
                                          <p:attrName>ppt_y</p:attrName>
                                        </p:attrNameLst>
                                      </p:cBhvr>
                                      <p:tavLst>
                                        <p:tav tm="0">
                                          <p:val>
                                            <p:strVal val="1+#ppt_h/2"/>
                                          </p:val>
                                        </p:tav>
                                        <p:tav tm="100000">
                                          <p:val>
                                            <p:strVal val="#ppt_y"/>
                                          </p:val>
                                        </p:tav>
                                      </p:tavLst>
                                    </p:anim>
                                  </p:childTnLst>
                                </p:cTn>
                              </p:par>
                            </p:childTnLst>
                          </p:cTn>
                        </p:par>
                        <p:par>
                          <p:cTn id="24" fill="hold">
                            <p:stCondLst>
                              <p:cond delay="8000"/>
                            </p:stCondLst>
                            <p:childTnLst>
                              <p:par>
                                <p:cTn id="25" presetID="2" presetClass="entr" presetSubtype="4" fill="hold" grpId="0" nodeType="afterEffect">
                                  <p:stCondLst>
                                    <p:cond delay="500"/>
                                  </p:stCondLst>
                                  <p:childTnLst>
                                    <p:set>
                                      <p:cBhvr>
                                        <p:cTn id="26" dur="1" fill="hold">
                                          <p:stCondLst>
                                            <p:cond delay="0"/>
                                          </p:stCondLst>
                                        </p:cTn>
                                        <p:tgtEl>
                                          <p:spTgt spid="4">
                                            <p:txEl>
                                              <p:pRg st="4" end="4"/>
                                            </p:txEl>
                                          </p:spTgt>
                                        </p:tgtEl>
                                        <p:attrNameLst>
                                          <p:attrName>style.visibility</p:attrName>
                                        </p:attrNameLst>
                                      </p:cBhvr>
                                      <p:to>
                                        <p:strVal val="visible"/>
                                      </p:to>
                                    </p:set>
                                    <p:anim calcmode="lin" valueType="num">
                                      <p:cBhvr additive="base">
                                        <p:cTn id="27" dur="1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28" dur="1500" fill="hold"/>
                                        <p:tgtEl>
                                          <p:spTgt spid="4">
                                            <p:txEl>
                                              <p:pRg st="4" end="4"/>
                                            </p:txEl>
                                          </p:spTgt>
                                        </p:tgtEl>
                                        <p:attrNameLst>
                                          <p:attrName>ppt_y</p:attrName>
                                        </p:attrNameLst>
                                      </p:cBhvr>
                                      <p:tavLst>
                                        <p:tav tm="0">
                                          <p:val>
                                            <p:strVal val="1+#ppt_h/2"/>
                                          </p:val>
                                        </p:tav>
                                        <p:tav tm="100000">
                                          <p:val>
                                            <p:strVal val="#ppt_y"/>
                                          </p:val>
                                        </p:tav>
                                      </p:tavLst>
                                    </p:anim>
                                  </p:childTnLst>
                                </p:cTn>
                              </p:par>
                            </p:childTnLst>
                          </p:cTn>
                        </p:par>
                        <p:par>
                          <p:cTn id="29" fill="hold">
                            <p:stCondLst>
                              <p:cond delay="10000"/>
                            </p:stCondLst>
                            <p:childTnLst>
                              <p:par>
                                <p:cTn id="30" presetID="2" presetClass="entr" presetSubtype="4" fill="hold" grpId="0" nodeType="afterEffect">
                                  <p:stCondLst>
                                    <p:cond delay="500"/>
                                  </p:stCondLst>
                                  <p:childTnLst>
                                    <p:set>
                                      <p:cBhvr>
                                        <p:cTn id="31" dur="1" fill="hold">
                                          <p:stCondLst>
                                            <p:cond delay="0"/>
                                          </p:stCondLst>
                                        </p:cTn>
                                        <p:tgtEl>
                                          <p:spTgt spid="4">
                                            <p:txEl>
                                              <p:pRg st="5" end="5"/>
                                            </p:txEl>
                                          </p:spTgt>
                                        </p:tgtEl>
                                        <p:attrNameLst>
                                          <p:attrName>style.visibility</p:attrName>
                                        </p:attrNameLst>
                                      </p:cBhvr>
                                      <p:to>
                                        <p:strVal val="visible"/>
                                      </p:to>
                                    </p:set>
                                    <p:anim calcmode="lin" valueType="num">
                                      <p:cBhvr additive="base">
                                        <p:cTn id="32" dur="1500" fill="hold"/>
                                        <p:tgtEl>
                                          <p:spTgt spid="4">
                                            <p:txEl>
                                              <p:pRg st="5" end="5"/>
                                            </p:txEl>
                                          </p:spTgt>
                                        </p:tgtEl>
                                        <p:attrNameLst>
                                          <p:attrName>ppt_x</p:attrName>
                                        </p:attrNameLst>
                                      </p:cBhvr>
                                      <p:tavLst>
                                        <p:tav tm="0">
                                          <p:val>
                                            <p:strVal val="#ppt_x"/>
                                          </p:val>
                                        </p:tav>
                                        <p:tav tm="100000">
                                          <p:val>
                                            <p:strVal val="#ppt_x"/>
                                          </p:val>
                                        </p:tav>
                                      </p:tavLst>
                                    </p:anim>
                                    <p:anim calcmode="lin" valueType="num">
                                      <p:cBhvr additive="base">
                                        <p:cTn id="33" dur="1500" fill="hold"/>
                                        <p:tgtEl>
                                          <p:spTgt spid="4">
                                            <p:txEl>
                                              <p:pRg st="5" end="5"/>
                                            </p:txEl>
                                          </p:spTgt>
                                        </p:tgtEl>
                                        <p:attrNameLst>
                                          <p:attrName>ppt_y</p:attrName>
                                        </p:attrNameLst>
                                      </p:cBhvr>
                                      <p:tavLst>
                                        <p:tav tm="0">
                                          <p:val>
                                            <p:strVal val="1+#ppt_h/2"/>
                                          </p:val>
                                        </p:tav>
                                        <p:tav tm="100000">
                                          <p:val>
                                            <p:strVal val="#ppt_y"/>
                                          </p:val>
                                        </p:tav>
                                      </p:tavLst>
                                    </p:anim>
                                  </p:childTnLst>
                                </p:cTn>
                              </p:par>
                            </p:childTnLst>
                          </p:cTn>
                        </p:par>
                        <p:par>
                          <p:cTn id="34" fill="hold">
                            <p:stCondLst>
                              <p:cond delay="12000"/>
                            </p:stCondLst>
                            <p:childTnLst>
                              <p:par>
                                <p:cTn id="35" presetID="2" presetClass="entr" presetSubtype="4" fill="hold" grpId="0" nodeType="afterEffect">
                                  <p:stCondLst>
                                    <p:cond delay="500"/>
                                  </p:stCondLst>
                                  <p:childTnLst>
                                    <p:set>
                                      <p:cBhvr>
                                        <p:cTn id="36" dur="1" fill="hold">
                                          <p:stCondLst>
                                            <p:cond delay="0"/>
                                          </p:stCondLst>
                                        </p:cTn>
                                        <p:tgtEl>
                                          <p:spTgt spid="4">
                                            <p:txEl>
                                              <p:pRg st="6" end="6"/>
                                            </p:txEl>
                                          </p:spTgt>
                                        </p:tgtEl>
                                        <p:attrNameLst>
                                          <p:attrName>style.visibility</p:attrName>
                                        </p:attrNameLst>
                                      </p:cBhvr>
                                      <p:to>
                                        <p:strVal val="visible"/>
                                      </p:to>
                                    </p:set>
                                    <p:anim calcmode="lin" valueType="num">
                                      <p:cBhvr additive="base">
                                        <p:cTn id="37" dur="1500" fill="hold"/>
                                        <p:tgtEl>
                                          <p:spTgt spid="4">
                                            <p:txEl>
                                              <p:pRg st="6" end="6"/>
                                            </p:txEl>
                                          </p:spTgt>
                                        </p:tgtEl>
                                        <p:attrNameLst>
                                          <p:attrName>ppt_x</p:attrName>
                                        </p:attrNameLst>
                                      </p:cBhvr>
                                      <p:tavLst>
                                        <p:tav tm="0">
                                          <p:val>
                                            <p:strVal val="#ppt_x"/>
                                          </p:val>
                                        </p:tav>
                                        <p:tav tm="100000">
                                          <p:val>
                                            <p:strVal val="#ppt_x"/>
                                          </p:val>
                                        </p:tav>
                                      </p:tavLst>
                                    </p:anim>
                                    <p:anim calcmode="lin" valueType="num">
                                      <p:cBhvr additive="base">
                                        <p:cTn id="38" dur="1500" fill="hold"/>
                                        <p:tgtEl>
                                          <p:spTgt spid="4">
                                            <p:txEl>
                                              <p:pRg st="6" end="6"/>
                                            </p:txEl>
                                          </p:spTgt>
                                        </p:tgtEl>
                                        <p:attrNameLst>
                                          <p:attrName>ppt_y</p:attrName>
                                        </p:attrNameLst>
                                      </p:cBhvr>
                                      <p:tavLst>
                                        <p:tav tm="0">
                                          <p:val>
                                            <p:strVal val="1+#ppt_h/2"/>
                                          </p:val>
                                        </p:tav>
                                        <p:tav tm="100000">
                                          <p:val>
                                            <p:strVal val="#ppt_y"/>
                                          </p:val>
                                        </p:tav>
                                      </p:tavLst>
                                    </p:anim>
                                  </p:childTnLst>
                                </p:cTn>
                              </p:par>
                            </p:childTnLst>
                          </p:cTn>
                        </p:par>
                        <p:par>
                          <p:cTn id="39" fill="hold">
                            <p:stCondLst>
                              <p:cond delay="14000"/>
                            </p:stCondLst>
                            <p:childTnLst>
                              <p:par>
                                <p:cTn id="40" presetID="2" presetClass="entr" presetSubtype="4" fill="hold" grpId="0" nodeType="afterEffect">
                                  <p:stCondLst>
                                    <p:cond delay="500"/>
                                  </p:stCondLst>
                                  <p:childTnLst>
                                    <p:set>
                                      <p:cBhvr>
                                        <p:cTn id="41" dur="1" fill="hold">
                                          <p:stCondLst>
                                            <p:cond delay="0"/>
                                          </p:stCondLst>
                                        </p:cTn>
                                        <p:tgtEl>
                                          <p:spTgt spid="4">
                                            <p:txEl>
                                              <p:pRg st="7" end="7"/>
                                            </p:txEl>
                                          </p:spTgt>
                                        </p:tgtEl>
                                        <p:attrNameLst>
                                          <p:attrName>style.visibility</p:attrName>
                                        </p:attrNameLst>
                                      </p:cBhvr>
                                      <p:to>
                                        <p:strVal val="visible"/>
                                      </p:to>
                                    </p:set>
                                    <p:anim calcmode="lin" valueType="num">
                                      <p:cBhvr additive="base">
                                        <p:cTn id="42" dur="1500" fill="hold"/>
                                        <p:tgtEl>
                                          <p:spTgt spid="4">
                                            <p:txEl>
                                              <p:pRg st="7" end="7"/>
                                            </p:txEl>
                                          </p:spTgt>
                                        </p:tgtEl>
                                        <p:attrNameLst>
                                          <p:attrName>ppt_x</p:attrName>
                                        </p:attrNameLst>
                                      </p:cBhvr>
                                      <p:tavLst>
                                        <p:tav tm="0">
                                          <p:val>
                                            <p:strVal val="#ppt_x"/>
                                          </p:val>
                                        </p:tav>
                                        <p:tav tm="100000">
                                          <p:val>
                                            <p:strVal val="#ppt_x"/>
                                          </p:val>
                                        </p:tav>
                                      </p:tavLst>
                                    </p:anim>
                                    <p:anim calcmode="lin" valueType="num">
                                      <p:cBhvr additive="base">
                                        <p:cTn id="43" dur="1500" fill="hold"/>
                                        <p:tgtEl>
                                          <p:spTgt spid="4">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30.xml><?xml version="1.0" encoding="utf-8"?>
<p:sld xmlns:a="http://schemas.openxmlformats.org/drawingml/2006/main" xmlns:r="http://schemas.openxmlformats.org/officeDocument/2006/relationships" xmlns:p="http://schemas.openxmlformats.org/presentationml/2006/main">
  <p:cSld>
    <p:bg>
      <p:bgPr>
        <a:gradFill flip="none" rotWithShape="1">
          <a:gsLst>
            <a:gs pos="13000">
              <a:srgbClr val="722A28"/>
            </a:gs>
            <a:gs pos="89000">
              <a:schemeClr val="bg2">
                <a:lumMod val="60000"/>
                <a:lumOff val="40000"/>
              </a:schemeClr>
            </a:gs>
            <a:gs pos="72000">
              <a:schemeClr val="accent2">
                <a:lumMod val="75000"/>
              </a:schemeClr>
            </a:gs>
            <a:gs pos="46000">
              <a:schemeClr val="bg2">
                <a:tint val="45000"/>
                <a:shade val="99000"/>
                <a:satMod val="350000"/>
              </a:schemeClr>
            </a:gs>
            <a:gs pos="100000">
              <a:schemeClr val="accent5">
                <a:lumMod val="75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4825" y="1104900"/>
            <a:ext cx="3657600" cy="3171333"/>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11" name="Picture 10"/>
          <p:cNvPicPr>
            <a:picLocks noChangeAspect="1"/>
          </p:cNvPicPr>
          <p:nvPr/>
        </p:nvPicPr>
        <p:blipFill>
          <a:blip r:embed="rId3">
            <a:extLst>
              <a:ext uri="{BEBA8EAE-BF5A-486C-A8C5-ECC9F3942E4B}">
                <a14:imgProps xmlns:a14="http://schemas.microsoft.com/office/drawing/2010/main">
                  <a14:imgLayer r:embed="rId4">
                    <a14:imgEffect>
                      <a14:backgroundRemoval t="0" b="100000" l="0" r="100000">
                        <a14:backgroundMark x1="49624" y1="3158" x2="49624" y2="3158"/>
                      </a14:backgroundRemoval>
                    </a14:imgEffect>
                  </a14:imgLayer>
                </a14:imgProps>
              </a:ext>
              <a:ext uri="{28A0092B-C50C-407E-A947-70E740481C1C}">
                <a14:useLocalDpi xmlns:a14="http://schemas.microsoft.com/office/drawing/2010/main" val="0"/>
              </a:ext>
            </a:extLst>
          </a:blip>
          <a:stretch>
            <a:fillRect/>
          </a:stretch>
        </p:blipFill>
        <p:spPr>
          <a:xfrm rot="19388405">
            <a:off x="7148654" y="292092"/>
            <a:ext cx="1876425" cy="1340304"/>
          </a:xfrm>
          <a:prstGeom prst="rect">
            <a:avLst/>
          </a:prstGeom>
          <a:effectLst>
            <a:glow rad="25400">
              <a:schemeClr val="bg2">
                <a:lumMod val="20000"/>
                <a:lumOff val="80000"/>
                <a:alpha val="60000"/>
              </a:schemeClr>
            </a:glow>
            <a:softEdge rad="25400"/>
          </a:effectLst>
        </p:spPr>
      </p:pic>
      <p:pic>
        <p:nvPicPr>
          <p:cNvPr id="8" name="Picture 7"/>
          <p:cNvPicPr>
            <a:picLocks noChangeAspect="1"/>
          </p:cNvPicPr>
          <p:nvPr/>
        </p:nvPicPr>
        <p:blipFill>
          <a:blip r:embed="rId5">
            <a:extLst>
              <a:ext uri="{BEBA8EAE-BF5A-486C-A8C5-ECC9F3942E4B}">
                <a14:imgProps xmlns:a14="http://schemas.microsoft.com/office/drawing/2010/main">
                  <a14:imgLayer r:embed="rId6">
                    <a14:imgEffect>
                      <a14:backgroundRemoval t="9794" b="89691" l="772" r="89961">
                        <a14:backgroundMark x1="26641" y1="69072" x2="26641" y2="69072"/>
                      </a14:backgroundRemoval>
                    </a14:imgEffect>
                  </a14:imgLayer>
                </a14:imgProps>
              </a:ext>
              <a:ext uri="{28A0092B-C50C-407E-A947-70E740481C1C}">
                <a14:useLocalDpi xmlns:a14="http://schemas.microsoft.com/office/drawing/2010/main" val="0"/>
              </a:ext>
            </a:extLst>
          </a:blip>
          <a:stretch>
            <a:fillRect/>
          </a:stretch>
        </p:blipFill>
        <p:spPr>
          <a:xfrm rot="1283095">
            <a:off x="7347766" y="2769322"/>
            <a:ext cx="2461221" cy="2315168"/>
          </a:xfrm>
          <a:prstGeom prst="rect">
            <a:avLst/>
          </a:prstGeom>
          <a:effectLst>
            <a:glow>
              <a:schemeClr val="bg1"/>
            </a:glow>
            <a:outerShdw blurRad="50800" dist="38100" dir="7200000" sx="104000" sy="104000" algn="ctr" rotWithShape="0">
              <a:schemeClr val="bg1">
                <a:lumMod val="85000"/>
                <a:lumOff val="15000"/>
                <a:alpha val="90000"/>
              </a:schemeClr>
            </a:outerShdw>
          </a:effectLst>
        </p:spPr>
      </p:pic>
      <p:pic>
        <p:nvPicPr>
          <p:cNvPr id="3" name="Picture 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1831221">
            <a:off x="4393260" y="1388171"/>
            <a:ext cx="3244438" cy="2990759"/>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5" name="Rectangle 4"/>
          <p:cNvSpPr/>
          <p:nvPr/>
        </p:nvSpPr>
        <p:spPr>
          <a:xfrm>
            <a:off x="228600" y="190500"/>
            <a:ext cx="7260001" cy="523220"/>
          </a:xfrm>
          <a:prstGeom prst="rect">
            <a:avLst/>
          </a:prstGeom>
        </p:spPr>
        <p:txBody>
          <a:bodyPr wrap="none">
            <a:spAutoFit/>
          </a:bodyPr>
          <a:lstStyle/>
          <a:p>
            <a:r>
              <a:rPr lang="en-US" sz="2800" b="1" dirty="0">
                <a:ln>
                  <a:solidFill>
                    <a:schemeClr val="bg2">
                      <a:lumMod val="75000"/>
                    </a:schemeClr>
                  </a:solidFill>
                </a:ln>
                <a:solidFill>
                  <a:srgbClr val="3FDDDD"/>
                </a:solidFill>
                <a:effectLst>
                  <a:glow rad="63500">
                    <a:schemeClr val="tx1"/>
                  </a:glow>
                  <a:outerShdw blurRad="50800" dist="50800" dir="5400000" algn="ctr" rotWithShape="0">
                    <a:schemeClr val="bg1"/>
                  </a:outerShdw>
                </a:effectLst>
                <a:latin typeface="Broadway" pitchFamily="82" charset="0"/>
              </a:rPr>
              <a:t>Architectural Design Fundamentals </a:t>
            </a:r>
          </a:p>
        </p:txBody>
      </p:sp>
      <p:sp>
        <p:nvSpPr>
          <p:cNvPr id="6" name="Rectangle 5"/>
          <p:cNvSpPr/>
          <p:nvPr/>
        </p:nvSpPr>
        <p:spPr>
          <a:xfrm>
            <a:off x="242983" y="3467100"/>
            <a:ext cx="8410771" cy="2123658"/>
          </a:xfrm>
          <a:prstGeom prst="rect">
            <a:avLst/>
          </a:prstGeom>
        </p:spPr>
        <p:txBody>
          <a:bodyPr wrap="square">
            <a:spAutoFit/>
          </a:bodyPr>
          <a:lstStyle/>
          <a:p>
            <a:r>
              <a:rPr lang="en-US" sz="3600" dirty="0" smtClean="0">
                <a:ln>
                  <a:solidFill>
                    <a:schemeClr val="bg2">
                      <a:lumMod val="75000"/>
                    </a:schemeClr>
                  </a:solidFill>
                </a:ln>
                <a:solidFill>
                  <a:srgbClr val="00B0F0"/>
                </a:solidFill>
                <a:effectLst>
                  <a:glow rad="127000">
                    <a:schemeClr val="accent5">
                      <a:lumMod val="60000"/>
                      <a:lumOff val="40000"/>
                    </a:schemeClr>
                  </a:glow>
                  <a:outerShdw blurRad="50800" dist="50800" dir="5400000" algn="ctr" rotWithShape="0">
                    <a:schemeClr val="bg1">
                      <a:lumMod val="95000"/>
                      <a:lumOff val="5000"/>
                    </a:schemeClr>
                  </a:outerShdw>
                </a:effectLst>
                <a:latin typeface="Britannic Bold" pitchFamily="34" charset="0"/>
              </a:rPr>
              <a:t>MT-481</a:t>
            </a:r>
            <a:r>
              <a:rPr lang="en-US" sz="2400" dirty="0" smtClean="0">
                <a:ln>
                  <a:solidFill>
                    <a:schemeClr val="bg2">
                      <a:lumMod val="75000"/>
                    </a:schemeClr>
                  </a:solidFill>
                </a:ln>
                <a:solidFill>
                  <a:srgbClr val="00B0F0"/>
                </a:solidFill>
                <a:effectLst>
                  <a:glow rad="127000">
                    <a:schemeClr val="tx1"/>
                  </a:glow>
                  <a:outerShdw blurRad="50800" dist="50800" dir="5400000" algn="ctr" rotWithShape="0">
                    <a:schemeClr val="bg1">
                      <a:lumMod val="95000"/>
                      <a:lumOff val="5000"/>
                    </a:schemeClr>
                  </a:outerShdw>
                </a:effectLst>
                <a:latin typeface="Britannic Bold" pitchFamily="34" charset="0"/>
              </a:rPr>
              <a:t> Introduction </a:t>
            </a:r>
            <a:r>
              <a:rPr lang="en-US" sz="2400" dirty="0">
                <a:ln>
                  <a:solidFill>
                    <a:schemeClr val="bg2">
                      <a:lumMod val="75000"/>
                    </a:schemeClr>
                  </a:solidFill>
                </a:ln>
                <a:solidFill>
                  <a:srgbClr val="00B0F0"/>
                </a:solidFill>
                <a:effectLst>
                  <a:glow rad="127000">
                    <a:schemeClr val="tx1"/>
                  </a:glow>
                  <a:outerShdw blurRad="50800" dist="50800" dir="5400000" algn="ctr" rotWithShape="0">
                    <a:schemeClr val="bg1">
                      <a:lumMod val="95000"/>
                      <a:lumOff val="5000"/>
                    </a:schemeClr>
                  </a:outerShdw>
                </a:effectLst>
                <a:latin typeface="Britannic Bold" pitchFamily="34" charset="0"/>
              </a:rPr>
              <a:t>to architectural drawing presentation; plan, elevation, section, detail, perspective, and model-making. Development of preliminary working drawings. </a:t>
            </a:r>
            <a:r>
              <a:rPr lang="en-US" sz="2400" dirty="0" smtClean="0">
                <a:ln>
                  <a:solidFill>
                    <a:schemeClr val="bg2">
                      <a:lumMod val="75000"/>
                    </a:schemeClr>
                  </a:solidFill>
                </a:ln>
                <a:solidFill>
                  <a:srgbClr val="00B0F0"/>
                </a:solidFill>
                <a:effectLst>
                  <a:glow rad="127000">
                    <a:schemeClr val="tx1"/>
                  </a:glow>
                  <a:outerShdw blurRad="50800" dist="50800" dir="5400000" algn="ctr" rotWithShape="0">
                    <a:schemeClr val="bg1">
                      <a:lumMod val="95000"/>
                      <a:lumOff val="5000"/>
                    </a:schemeClr>
                  </a:outerShdw>
                </a:effectLst>
                <a:latin typeface="Britannic Bold" pitchFamily="34" charset="0"/>
              </a:rPr>
              <a:t>Understanding </a:t>
            </a:r>
            <a:r>
              <a:rPr lang="en-US" sz="2400" dirty="0">
                <a:ln>
                  <a:solidFill>
                    <a:schemeClr val="bg2">
                      <a:lumMod val="75000"/>
                    </a:schemeClr>
                  </a:solidFill>
                </a:ln>
                <a:solidFill>
                  <a:srgbClr val="00B0F0"/>
                </a:solidFill>
                <a:effectLst>
                  <a:glow rad="127000">
                    <a:schemeClr val="tx1"/>
                  </a:glow>
                  <a:outerShdw blurRad="50800" dist="50800" dir="5400000" algn="ctr" rotWithShape="0">
                    <a:schemeClr val="bg1">
                      <a:lumMod val="95000"/>
                      <a:lumOff val="5000"/>
                    </a:schemeClr>
                  </a:outerShdw>
                </a:effectLst>
                <a:latin typeface="Britannic Bold" pitchFamily="34" charset="0"/>
              </a:rPr>
              <a:t>of basic architectural design concepts. </a:t>
            </a:r>
          </a:p>
        </p:txBody>
      </p:sp>
    </p:spTree>
    <p:extLst>
      <p:ext uri="{BB962C8B-B14F-4D97-AF65-F5344CB8AC3E}">
        <p14:creationId xmlns:p14="http://schemas.microsoft.com/office/powerpoint/2010/main" val="3202000808"/>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anim calcmode="lin" valueType="num">
                                      <p:cBhvr>
                                        <p:cTn id="8" dur="2000" fill="hold"/>
                                        <p:tgtEl>
                                          <p:spTgt spid="2"/>
                                        </p:tgtEl>
                                        <p:attrNameLst>
                                          <p:attrName>ppt_w</p:attrName>
                                        </p:attrNameLst>
                                      </p:cBhvr>
                                      <p:tavLst>
                                        <p:tav tm="0" fmla="#ppt_w*sin(2.5*pi*$)">
                                          <p:val>
                                            <p:fltVal val="0"/>
                                          </p:val>
                                        </p:tav>
                                        <p:tav tm="100000">
                                          <p:val>
                                            <p:fltVal val="1"/>
                                          </p:val>
                                        </p:tav>
                                      </p:tavLst>
                                    </p:anim>
                                    <p:anim calcmode="lin" valueType="num">
                                      <p:cBhvr>
                                        <p:cTn id="9" dur="2000" fill="hold"/>
                                        <p:tgtEl>
                                          <p:spTgt spid="2"/>
                                        </p:tgtEl>
                                        <p:attrNameLst>
                                          <p:attrName>ppt_h</p:attrName>
                                        </p:attrNameLst>
                                      </p:cBhvr>
                                      <p:tavLst>
                                        <p:tav tm="0">
                                          <p:val>
                                            <p:strVal val="#ppt_h"/>
                                          </p:val>
                                        </p:tav>
                                        <p:tav tm="100000">
                                          <p:val>
                                            <p:strVal val="#ppt_h"/>
                                          </p:val>
                                        </p:tav>
                                      </p:tavLst>
                                    </p:anim>
                                  </p:childTnLst>
                                </p:cTn>
                              </p:par>
                              <p:par>
                                <p:cTn id="10" presetID="45" presetClass="entr" presetSubtype="0" fill="hold"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2000"/>
                                        <p:tgtEl>
                                          <p:spTgt spid="3"/>
                                        </p:tgtEl>
                                      </p:cBhvr>
                                    </p:animEffect>
                                    <p:anim calcmode="lin" valueType="num">
                                      <p:cBhvr>
                                        <p:cTn id="13" dur="2000" fill="hold"/>
                                        <p:tgtEl>
                                          <p:spTgt spid="3"/>
                                        </p:tgtEl>
                                        <p:attrNameLst>
                                          <p:attrName>ppt_w</p:attrName>
                                        </p:attrNameLst>
                                      </p:cBhvr>
                                      <p:tavLst>
                                        <p:tav tm="0" fmla="#ppt_w*sin(2.5*pi*$)">
                                          <p:val>
                                            <p:fltVal val="0"/>
                                          </p:val>
                                        </p:tav>
                                        <p:tav tm="100000">
                                          <p:val>
                                            <p:fltVal val="1"/>
                                          </p:val>
                                        </p:tav>
                                      </p:tavLst>
                                    </p:anim>
                                    <p:anim calcmode="lin" valueType="num">
                                      <p:cBhvr>
                                        <p:cTn id="14" dur="2000" fill="hold"/>
                                        <p:tgtEl>
                                          <p:spTgt spid="3"/>
                                        </p:tgtEl>
                                        <p:attrNameLst>
                                          <p:attrName>ppt_h</p:attrName>
                                        </p:attrNameLst>
                                      </p:cBhvr>
                                      <p:tavLst>
                                        <p:tav tm="0">
                                          <p:val>
                                            <p:strVal val="#ppt_h"/>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p:cTn id="19" dur="500" fill="hold"/>
                                        <p:tgtEl>
                                          <p:spTgt spid="5"/>
                                        </p:tgtEl>
                                        <p:attrNameLst>
                                          <p:attrName>ppt_w</p:attrName>
                                        </p:attrNameLst>
                                      </p:cBhvr>
                                      <p:tavLst>
                                        <p:tav tm="0">
                                          <p:val>
                                            <p:fltVal val="0"/>
                                          </p:val>
                                        </p:tav>
                                        <p:tav tm="100000">
                                          <p:val>
                                            <p:strVal val="#ppt_w"/>
                                          </p:val>
                                        </p:tav>
                                      </p:tavLst>
                                    </p:anim>
                                    <p:anim calcmode="lin" valueType="num">
                                      <p:cBhvr>
                                        <p:cTn id="20" dur="500" fill="hold"/>
                                        <p:tgtEl>
                                          <p:spTgt spid="5"/>
                                        </p:tgtEl>
                                        <p:attrNameLst>
                                          <p:attrName>ppt_h</p:attrName>
                                        </p:attrNameLst>
                                      </p:cBhvr>
                                      <p:tavLst>
                                        <p:tav tm="0">
                                          <p:val>
                                            <p:fltVal val="0"/>
                                          </p:val>
                                        </p:tav>
                                        <p:tav tm="100000">
                                          <p:val>
                                            <p:strVal val="#ppt_h"/>
                                          </p:val>
                                        </p:tav>
                                      </p:tavLst>
                                    </p:anim>
                                    <p:animEffect transition="in" filter="fade">
                                      <p:cBhvr>
                                        <p:cTn id="21" dur="500"/>
                                        <p:tgtEl>
                                          <p:spTgt spid="5"/>
                                        </p:tgtEl>
                                      </p:cBhvr>
                                    </p:animEffect>
                                  </p:childTnLst>
                                </p:cTn>
                              </p:par>
                              <p:par>
                                <p:cTn id="22" presetID="31" presetClass="entr" presetSubtype="0" fill="hold" grpId="0" nodeType="withEffect">
                                  <p:stCondLst>
                                    <p:cond delay="0"/>
                                  </p:stCondLst>
                                  <p:childTnLst>
                                    <p:set>
                                      <p:cBhvr>
                                        <p:cTn id="23" dur="1" fill="hold">
                                          <p:stCondLst>
                                            <p:cond delay="0"/>
                                          </p:stCondLst>
                                        </p:cTn>
                                        <p:tgtEl>
                                          <p:spTgt spid="6"/>
                                        </p:tgtEl>
                                        <p:attrNameLst>
                                          <p:attrName>style.visibility</p:attrName>
                                        </p:attrNameLst>
                                      </p:cBhvr>
                                      <p:to>
                                        <p:strVal val="visible"/>
                                      </p:to>
                                    </p:set>
                                    <p:anim calcmode="lin" valueType="num">
                                      <p:cBhvr>
                                        <p:cTn id="24" dur="1000" fill="hold"/>
                                        <p:tgtEl>
                                          <p:spTgt spid="6"/>
                                        </p:tgtEl>
                                        <p:attrNameLst>
                                          <p:attrName>ppt_w</p:attrName>
                                        </p:attrNameLst>
                                      </p:cBhvr>
                                      <p:tavLst>
                                        <p:tav tm="0">
                                          <p:val>
                                            <p:fltVal val="0"/>
                                          </p:val>
                                        </p:tav>
                                        <p:tav tm="100000">
                                          <p:val>
                                            <p:strVal val="#ppt_w"/>
                                          </p:val>
                                        </p:tav>
                                      </p:tavLst>
                                    </p:anim>
                                    <p:anim calcmode="lin" valueType="num">
                                      <p:cBhvr>
                                        <p:cTn id="25" dur="1000" fill="hold"/>
                                        <p:tgtEl>
                                          <p:spTgt spid="6"/>
                                        </p:tgtEl>
                                        <p:attrNameLst>
                                          <p:attrName>ppt_h</p:attrName>
                                        </p:attrNameLst>
                                      </p:cBhvr>
                                      <p:tavLst>
                                        <p:tav tm="0">
                                          <p:val>
                                            <p:fltVal val="0"/>
                                          </p:val>
                                        </p:tav>
                                        <p:tav tm="100000">
                                          <p:val>
                                            <p:strVal val="#ppt_h"/>
                                          </p:val>
                                        </p:tav>
                                      </p:tavLst>
                                    </p:anim>
                                    <p:anim calcmode="lin" valueType="num">
                                      <p:cBhvr>
                                        <p:cTn id="26" dur="1000" fill="hold"/>
                                        <p:tgtEl>
                                          <p:spTgt spid="6"/>
                                        </p:tgtEl>
                                        <p:attrNameLst>
                                          <p:attrName>style.rotation</p:attrName>
                                        </p:attrNameLst>
                                      </p:cBhvr>
                                      <p:tavLst>
                                        <p:tav tm="0">
                                          <p:val>
                                            <p:fltVal val="90"/>
                                          </p:val>
                                        </p:tav>
                                        <p:tav tm="100000">
                                          <p:val>
                                            <p:fltVal val="0"/>
                                          </p:val>
                                        </p:tav>
                                      </p:tavLst>
                                    </p:anim>
                                    <p:animEffect transition="in" filter="fade">
                                      <p:cBhvr>
                                        <p:cTn id="27"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31.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chemeClr val="accent6">
                <a:lumMod val="75000"/>
              </a:schemeClr>
            </a:gs>
            <a:gs pos="81000">
              <a:schemeClr val="accent6">
                <a:lumMod val="50000"/>
              </a:schemeClr>
            </a:gs>
            <a:gs pos="60000">
              <a:srgbClr val="FFFF00"/>
            </a:gs>
            <a:gs pos="40000">
              <a:schemeClr val="accent6">
                <a:lumMod val="50000"/>
              </a:schemeClr>
            </a:gs>
            <a:gs pos="32000">
              <a:srgbClr val="FFFF00"/>
            </a:gs>
            <a:gs pos="96000">
              <a:srgbClr val="FFC000"/>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print">
            <a:extLst>
              <a:ext uri="{BEBA8EAE-BF5A-486C-A8C5-ECC9F3942E4B}">
                <a14:imgProps xmlns:a14="http://schemas.microsoft.com/office/drawing/2010/main">
                  <a14:imgLayer r:embed="rId3">
                    <a14:imgEffect>
                      <a14:brightnessContrast contrast="33000"/>
                    </a14:imgEffect>
                  </a14:imgLayer>
                </a14:imgProps>
              </a:ext>
              <a:ext uri="{28A0092B-C50C-407E-A947-70E740481C1C}">
                <a14:useLocalDpi xmlns:a14="http://schemas.microsoft.com/office/drawing/2010/main" val="0"/>
              </a:ext>
            </a:extLst>
          </a:blip>
          <a:srcRect t="7788" b="11003"/>
          <a:stretch/>
        </p:blipFill>
        <p:spPr>
          <a:xfrm>
            <a:off x="911652" y="1028697"/>
            <a:ext cx="7350359" cy="4476813"/>
          </a:xfrm>
          <a:prstGeom prst="rect">
            <a:avLst/>
          </a:prstGeom>
          <a:ln>
            <a:noFill/>
          </a:ln>
          <a:effectLst>
            <a:softEdge rad="112500"/>
          </a:effectLst>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93816" y="4381500"/>
            <a:ext cx="1197784" cy="1197784"/>
          </a:xfrm>
          <a:prstGeom prst="rect">
            <a:avLst/>
          </a:prstGeom>
        </p:spPr>
      </p:pic>
      <p:sp>
        <p:nvSpPr>
          <p:cNvPr id="4" name="Rectangle 3"/>
          <p:cNvSpPr/>
          <p:nvPr/>
        </p:nvSpPr>
        <p:spPr>
          <a:xfrm>
            <a:off x="246019" y="250344"/>
            <a:ext cx="8624477" cy="923330"/>
          </a:xfrm>
          <a:prstGeom prst="rect">
            <a:avLst/>
          </a:prstGeom>
        </p:spPr>
        <p:txBody>
          <a:bodyPr wrap="none">
            <a:spAutoFit/>
          </a:bodyPr>
          <a:lstStyle/>
          <a:p>
            <a:pPr algn="ctr"/>
            <a:r>
              <a:rPr lang="en-US" sz="5400" b="1" dirty="0">
                <a:ln>
                  <a:solidFill>
                    <a:schemeClr val="bg1">
                      <a:lumMod val="95000"/>
                      <a:lumOff val="5000"/>
                    </a:schemeClr>
                  </a:solidFill>
                </a:ln>
                <a:solidFill>
                  <a:srgbClr val="FFFF00"/>
                </a:solidFill>
                <a:effectLst>
                  <a:glow rad="63500">
                    <a:schemeClr val="accent6">
                      <a:lumMod val="75000"/>
                      <a:alpha val="67000"/>
                    </a:schemeClr>
                  </a:glow>
                </a:effectLst>
                <a:latin typeface="Imprint MT Shadow" pitchFamily="82" charset="0"/>
                <a:ea typeface="Adobe Gothic Std B" pitchFamily="34" charset="-128"/>
              </a:rPr>
              <a:t>Tau Alpha Pi Honor Society</a:t>
            </a:r>
          </a:p>
        </p:txBody>
      </p:sp>
      <p:pic>
        <p:nvPicPr>
          <p:cNvPr id="7" name="Picture 6"/>
          <p:cNvPicPr>
            <a:picLocks noChangeAspect="1"/>
          </p:cNvPicPr>
          <p:nvPr/>
        </p:nvPicPr>
        <p:blipFill>
          <a:blip r:embed="rId5">
            <a:extLst>
              <a:ext uri="{BEBA8EAE-BF5A-486C-A8C5-ECC9F3942E4B}">
                <a14:imgProps xmlns:a14="http://schemas.microsoft.com/office/drawing/2010/main">
                  <a14:imgLayer r:embed="rId6">
                    <a14:imgEffect>
                      <a14:backgroundRemoval t="0" b="100000" l="0" r="100000">
                        <a14:backgroundMark x1="12795" y1="4068" x2="12795" y2="4068"/>
                        <a14:backgroundMark x1="16162" y1="5085" x2="16162" y2="5085"/>
                        <a14:backgroundMark x1="6061" y1="13559" x2="6061" y2="13559"/>
                        <a14:backgroundMark x1="91582" y1="6780" x2="91582" y2="6780"/>
                        <a14:backgroundMark x1="94276" y1="20339" x2="94276" y2="20339"/>
                        <a14:backgroundMark x1="85522" y1="8814" x2="85522" y2="8814"/>
                        <a14:backgroundMark x1="92929" y1="17627" x2="92929" y2="17627"/>
                        <a14:backgroundMark x1="94276" y1="92881" x2="94276" y2="92881"/>
                        <a14:backgroundMark x1="97306" y1="83051" x2="97306" y2="83051"/>
                        <a14:backgroundMark x1="81145" y1="56949" x2="81145" y2="56949"/>
                        <a14:backgroundMark x1="72727" y1="29153" x2="72391" y2="28136"/>
                        <a14:backgroundMark x1="77778" y1="23051" x2="77778" y2="23051"/>
                        <a14:backgroundMark x1="81818" y1="41695" x2="81818" y2="41695"/>
                        <a14:backgroundMark x1="72727" y1="53559" x2="72727" y2="49831"/>
                        <a14:backgroundMark x1="32323" y1="21017" x2="32323" y2="21017"/>
                        <a14:backgroundMark x1="15152" y1="37966" x2="15152" y2="37966"/>
                        <a14:backgroundMark x1="20539" y1="62712" x2="21212" y2="66441"/>
                        <a14:backgroundMark x1="34343" y1="85424" x2="34343" y2="85424"/>
                        <a14:backgroundMark x1="30303" y1="50508" x2="30303" y2="49492"/>
                        <a14:backgroundMark x1="28283" y1="34237" x2="27273" y2="33898"/>
                        <a14:backgroundMark x1="13131" y1="94576" x2="13131" y2="94576"/>
                        <a14:backgroundMark x1="5724" y1="81017" x2="5724" y2="81017"/>
                        <a14:backgroundMark x1="4377" y1="92542" x2="4377" y2="92542"/>
                        <a14:backgroundMark x1="8418" y1="83729" x2="8418" y2="83729"/>
                        <a14:backgroundMark x1="19865" y1="93898" x2="19865" y2="93898"/>
                        <a14:backgroundMark x1="83502" y1="96610" x2="83502" y2="96610"/>
                      </a14:backgroundRemoval>
                    </a14:imgEffect>
                  </a14:imgLayer>
                </a14:imgProps>
              </a:ext>
              <a:ext uri="{28A0092B-C50C-407E-A947-70E740481C1C}">
                <a14:useLocalDpi xmlns:a14="http://schemas.microsoft.com/office/drawing/2010/main" val="0"/>
              </a:ext>
            </a:extLst>
          </a:blip>
          <a:stretch>
            <a:fillRect/>
          </a:stretch>
        </p:blipFill>
        <p:spPr>
          <a:xfrm rot="20340000" flipH="1">
            <a:off x="210290" y="3983654"/>
            <a:ext cx="1584198" cy="1573530"/>
          </a:xfrm>
          <a:prstGeom prst="rect">
            <a:avLst/>
          </a:prstGeom>
          <a:scene3d>
            <a:camera prst="orthographicFront">
              <a:rot lat="1200000" lon="1800000" rev="1200000"/>
            </a:camera>
            <a:lightRig rig="threePt" dir="t"/>
          </a:scene3d>
        </p:spPr>
      </p:pic>
    </p:spTree>
    <p:extLst>
      <p:ext uri="{BB962C8B-B14F-4D97-AF65-F5344CB8AC3E}">
        <p14:creationId xmlns:p14="http://schemas.microsoft.com/office/powerpoint/2010/main" val="1403400902"/>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2000"/>
                                        <p:tgtEl>
                                          <p:spTgt spid="4"/>
                                        </p:tgtEl>
                                      </p:cBhvr>
                                    </p:animEffect>
                                  </p:childTnLst>
                                </p:cTn>
                              </p:par>
                            </p:childTnLst>
                          </p:cTn>
                        </p:par>
                        <p:par>
                          <p:cTn id="8" fill="hold">
                            <p:stCondLst>
                              <p:cond delay="2000"/>
                            </p:stCondLst>
                            <p:childTnLst>
                              <p:par>
                                <p:cTn id="9" presetID="15" presetClass="entr" presetSubtype="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p:cTn id="11" dur="1000" fill="hold"/>
                                        <p:tgtEl>
                                          <p:spTgt spid="2"/>
                                        </p:tgtEl>
                                        <p:attrNameLst>
                                          <p:attrName>ppt_w</p:attrName>
                                        </p:attrNameLst>
                                      </p:cBhvr>
                                      <p:tavLst>
                                        <p:tav tm="0">
                                          <p:val>
                                            <p:fltVal val="0"/>
                                          </p:val>
                                        </p:tav>
                                        <p:tav tm="100000">
                                          <p:val>
                                            <p:strVal val="#ppt_w"/>
                                          </p:val>
                                        </p:tav>
                                      </p:tavLst>
                                    </p:anim>
                                    <p:anim calcmode="lin" valueType="num">
                                      <p:cBhvr>
                                        <p:cTn id="12" dur="1000" fill="hold"/>
                                        <p:tgtEl>
                                          <p:spTgt spid="2"/>
                                        </p:tgtEl>
                                        <p:attrNameLst>
                                          <p:attrName>ppt_h</p:attrName>
                                        </p:attrNameLst>
                                      </p:cBhvr>
                                      <p:tavLst>
                                        <p:tav tm="0">
                                          <p:val>
                                            <p:fltVal val="0"/>
                                          </p:val>
                                        </p:tav>
                                        <p:tav tm="100000">
                                          <p:val>
                                            <p:strVal val="#ppt_h"/>
                                          </p:val>
                                        </p:tav>
                                      </p:tavLst>
                                    </p:anim>
                                    <p:anim calcmode="lin" valueType="num">
                                      <p:cBhvr>
                                        <p:cTn id="13" dur="1000" fill="hold"/>
                                        <p:tgtEl>
                                          <p:spTgt spid="2"/>
                                        </p:tgtEl>
                                        <p:attrNameLst>
                                          <p:attrName>ppt_x</p:attrName>
                                        </p:attrNameLst>
                                      </p:cBhvr>
                                      <p:tavLst>
                                        <p:tav tm="0" fmla="#ppt_x+(cos(-2*pi*(1-$))*-#ppt_x-sin(-2*pi*(1-$))*(1-#ppt_y))*(1-$)">
                                          <p:val>
                                            <p:fltVal val="0"/>
                                          </p:val>
                                        </p:tav>
                                        <p:tav tm="100000">
                                          <p:val>
                                            <p:fltVal val="1"/>
                                          </p:val>
                                        </p:tav>
                                      </p:tavLst>
                                    </p:anim>
                                    <p:anim calcmode="lin" valueType="num">
                                      <p:cBhvr>
                                        <p:cTn id="14" dur="1000" fill="hold"/>
                                        <p:tgtEl>
                                          <p:spTgt spid="2"/>
                                        </p:tgtEl>
                                        <p:attrNameLst>
                                          <p:attrName>ppt_y</p:attrName>
                                        </p:attrNameLst>
                                      </p:cBhvr>
                                      <p:tavLst>
                                        <p:tav tm="0" fmla="#ppt_y+(sin(-2*pi*(1-$))*-#ppt_x+cos(-2*pi*(1-$))*(1-#ppt_y))*(1-$)">
                                          <p:val>
                                            <p:fltVal val="0"/>
                                          </p:val>
                                        </p:tav>
                                        <p:tav tm="100000">
                                          <p:val>
                                            <p:fltVal val="1"/>
                                          </p:val>
                                        </p:tav>
                                      </p:tavLst>
                                    </p:anim>
                                  </p:childTnLst>
                                </p:cTn>
                              </p:par>
                            </p:childTnLst>
                          </p:cTn>
                        </p:par>
                        <p:par>
                          <p:cTn id="15" fill="hold">
                            <p:stCondLst>
                              <p:cond delay="3000"/>
                            </p:stCondLst>
                            <p:childTnLst>
                              <p:par>
                                <p:cTn id="16" presetID="8" presetClass="emph" presetSubtype="0" fill="hold" nodeType="afterEffect">
                                  <p:stCondLst>
                                    <p:cond delay="0"/>
                                  </p:stCondLst>
                                  <p:childTnLst>
                                    <p:animRot by="21600000">
                                      <p:cBhvr>
                                        <p:cTn id="17" dur="2000" fill="hold"/>
                                        <p:tgtEl>
                                          <p:spTgt spid="7"/>
                                        </p:tgtEl>
                                        <p:attrNameLst>
                                          <p:attrName>r</p:attrName>
                                        </p:attrNameLst>
                                      </p:cBhvr>
                                    </p:animRot>
                                  </p:childTnLst>
                                </p:cTn>
                              </p:par>
                            </p:childTnLst>
                          </p:cTn>
                        </p:par>
                        <p:par>
                          <p:cTn id="18" fill="hold">
                            <p:stCondLst>
                              <p:cond delay="5000"/>
                            </p:stCondLst>
                            <p:childTnLst>
                              <p:par>
                                <p:cTn id="19" presetID="10" presetClass="entr" presetSubtype="0" fill="hold" nodeType="after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12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2.xml><?xml version="1.0" encoding="utf-8"?>
<p:sld xmlns:a="http://schemas.openxmlformats.org/drawingml/2006/main" xmlns:r="http://schemas.openxmlformats.org/officeDocument/2006/relationships" xmlns:p="http://schemas.openxmlformats.org/presentationml/2006/main">
  <p:cSld>
    <p:bg>
      <p:bgPr>
        <a:gradFill flip="none" rotWithShape="1">
          <a:gsLst>
            <a:gs pos="11000">
              <a:schemeClr val="accent2">
                <a:lumMod val="75000"/>
              </a:schemeClr>
            </a:gs>
            <a:gs pos="39000">
              <a:schemeClr val="bg1">
                <a:lumMod val="85000"/>
                <a:lumOff val="15000"/>
              </a:schemeClr>
            </a:gs>
            <a:gs pos="79000">
              <a:schemeClr val="accent2">
                <a:lumMod val="75000"/>
              </a:schemeClr>
            </a:gs>
            <a:gs pos="59000">
              <a:schemeClr val="bg1">
                <a:lumMod val="95000"/>
                <a:lumOff val="5000"/>
              </a:schemeClr>
            </a:gs>
            <a:gs pos="68000">
              <a:schemeClr val="accent2">
                <a:lumMod val="75000"/>
              </a:schemeClr>
            </a:gs>
            <a:gs pos="93000">
              <a:schemeClr val="bg1">
                <a:lumMod val="85000"/>
                <a:lumOff val="15000"/>
              </a:schemeClr>
            </a:gs>
            <a:gs pos="25000">
              <a:schemeClr val="accent2">
                <a:lumMod val="50000"/>
              </a:schemeClr>
            </a:gs>
            <a:gs pos="18000">
              <a:schemeClr val="accent2">
                <a:lumMod val="50000"/>
              </a:schemeClr>
            </a:gs>
            <a:gs pos="34171">
              <a:srgbClr val="7B2E2D"/>
            </a:gs>
            <a:gs pos="52000">
              <a:srgbClr val="A94040"/>
            </a:gs>
          </a:gsLst>
          <a:path path="shape">
            <a:fillToRect l="50000" t="50000" r="50000" b="50000"/>
          </a:path>
          <a:tileRect/>
        </a:gra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457200" y="1098789"/>
            <a:ext cx="4942206" cy="3048001"/>
          </a:xfrm>
          <a:prstGeom prst="rect">
            <a:avLst/>
          </a:prstGeom>
          <a:solidFill>
            <a:srgbClr val="FFFFFF">
              <a:shade val="85000"/>
            </a:srgbClr>
          </a:solidFill>
          <a:ln w="190500" cap="sq">
            <a:solidFill>
              <a:schemeClr val="accent2">
                <a:lumMod val="50000"/>
              </a:schemeClr>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255884" y="1866900"/>
            <a:ext cx="4266126" cy="2916649"/>
          </a:xfrm>
          <a:prstGeom prst="rect">
            <a:avLst/>
          </a:prstGeom>
          <a:solidFill>
            <a:srgbClr val="FFFFFF">
              <a:shade val="85000"/>
            </a:srgbClr>
          </a:solidFill>
          <a:ln w="190500" cap="rnd">
            <a:solidFill>
              <a:schemeClr val="accent2">
                <a:lumMod val="50000"/>
              </a:schemeClr>
            </a:solidFill>
          </a:ln>
          <a:effectLst>
            <a:outerShdw blurRad="36195" dist="12700" dir="11400000" algn="tl" rotWithShape="0">
              <a:srgbClr val="000000">
                <a:alpha val="33000"/>
              </a:srgbClr>
            </a:outerShdw>
          </a:effectLst>
          <a:scene3d>
            <a:camera prst="perspectiveContrastingLeftFacing">
              <a:rot lat="540000" lon="2100000" rev="0"/>
            </a:camera>
            <a:lightRig rig="soft" dir="t"/>
          </a:scene3d>
          <a:sp3d contourW="12700" prstMaterial="matte">
            <a:bevelT w="63500" h="50800"/>
            <a:contourClr>
              <a:srgbClr val="C0C0C0"/>
            </a:contourClr>
          </a:sp3d>
        </p:spPr>
      </p:pic>
      <p:sp>
        <p:nvSpPr>
          <p:cNvPr id="4" name="TextBox 3"/>
          <p:cNvSpPr txBox="1"/>
          <p:nvPr/>
        </p:nvSpPr>
        <p:spPr>
          <a:xfrm>
            <a:off x="180789" y="114300"/>
            <a:ext cx="8687571" cy="1569660"/>
          </a:xfrm>
          <a:prstGeom prst="rect">
            <a:avLst/>
          </a:prstGeom>
          <a:noFill/>
        </p:spPr>
        <p:txBody>
          <a:bodyPr wrap="none" rtlCol="0">
            <a:spAutoFit/>
          </a:bodyPr>
          <a:lstStyle/>
          <a:p>
            <a:pPr algn="ctr"/>
            <a:r>
              <a:rPr lang="en-US" sz="4800" b="1" dirty="0" smtClean="0">
                <a:ln>
                  <a:solidFill>
                    <a:schemeClr val="accent2">
                      <a:lumMod val="50000"/>
                    </a:schemeClr>
                  </a:solidFill>
                </a:ln>
                <a:solidFill>
                  <a:srgbClr val="C00000"/>
                </a:solidFill>
                <a:effectLst>
                  <a:glow rad="114300">
                    <a:schemeClr val="accent2">
                      <a:lumMod val="60000"/>
                      <a:lumOff val="40000"/>
                    </a:schemeClr>
                  </a:glow>
                  <a:outerShdw blurRad="38100" dist="38100" dir="2700000" algn="tl">
                    <a:schemeClr val="bg1">
                      <a:alpha val="43000"/>
                    </a:schemeClr>
                  </a:outerShdw>
                </a:effectLst>
                <a:latin typeface="Andy" pitchFamily="66" charset="0"/>
              </a:rPr>
              <a:t>Engineering Technology Department </a:t>
            </a:r>
          </a:p>
          <a:p>
            <a:pPr algn="ctr"/>
            <a:r>
              <a:rPr lang="en-US" sz="4800" b="1" dirty="0" smtClean="0">
                <a:ln>
                  <a:solidFill>
                    <a:schemeClr val="accent2">
                      <a:lumMod val="50000"/>
                    </a:schemeClr>
                  </a:solidFill>
                </a:ln>
                <a:solidFill>
                  <a:srgbClr val="C00000"/>
                </a:solidFill>
                <a:effectLst>
                  <a:glow rad="114300">
                    <a:schemeClr val="accent2">
                      <a:lumMod val="60000"/>
                      <a:lumOff val="40000"/>
                    </a:schemeClr>
                  </a:glow>
                  <a:outerShdw blurRad="38100" dist="38100" dir="2700000" algn="tl">
                    <a:schemeClr val="bg1">
                      <a:alpha val="43000"/>
                    </a:schemeClr>
                  </a:outerShdw>
                </a:effectLst>
                <a:latin typeface="Comic Sans MS" pitchFamily="66" charset="0"/>
              </a:rPr>
              <a:t>Gaming Club</a:t>
            </a:r>
            <a:endParaRPr lang="en-US" sz="4800" b="1" dirty="0">
              <a:ln>
                <a:solidFill>
                  <a:schemeClr val="accent2">
                    <a:lumMod val="50000"/>
                  </a:schemeClr>
                </a:solidFill>
              </a:ln>
              <a:solidFill>
                <a:srgbClr val="C00000"/>
              </a:solidFill>
              <a:effectLst>
                <a:glow rad="114300">
                  <a:schemeClr val="accent2">
                    <a:lumMod val="60000"/>
                    <a:lumOff val="40000"/>
                  </a:schemeClr>
                </a:glow>
                <a:outerShdw blurRad="38100" dist="38100" dir="2700000" algn="tl">
                  <a:schemeClr val="bg1">
                    <a:alpha val="43000"/>
                  </a:schemeClr>
                </a:outerShdw>
              </a:effectLst>
              <a:latin typeface="Comic Sans MS" pitchFamily="66" charset="0"/>
            </a:endParaRPr>
          </a:p>
        </p:txBody>
      </p:sp>
      <p:pic>
        <p:nvPicPr>
          <p:cNvPr id="3" name="Picture 2"/>
          <p:cNvPicPr>
            <a:picLocks noChangeAspect="1"/>
          </p:cNvPicPr>
          <p:nvPr/>
        </p:nvPicPr>
        <p:blipFill>
          <a:blip r:embed="rId5" cstate="print">
            <a:extLst>
              <a:ext uri="{BEBA8EAE-BF5A-486C-A8C5-ECC9F3942E4B}">
                <a14:imgProps xmlns:a14="http://schemas.microsoft.com/office/drawing/2010/main">
                  <a14:imgLayer r:embed="rId6">
                    <a14:imgEffect>
                      <a14:backgroundRemoval t="200" b="100000" l="0" r="100000">
                        <a14:foregroundMark x1="16667" y1="29800" x2="16667" y2="29800"/>
                        <a14:foregroundMark x1="18478" y1="26400" x2="18478" y2="26400"/>
                        <a14:foregroundMark x1="18478" y1="19600" x2="18478" y2="19600"/>
                        <a14:foregroundMark x1="18841" y1="3600" x2="18841" y2="3600"/>
                        <a14:foregroundMark x1="17754" y1="6800" x2="17754" y2="6800"/>
                        <a14:foregroundMark x1="18478" y1="11000" x2="18478" y2="12400"/>
                        <a14:foregroundMark x1="47101" y1="47400" x2="47101" y2="47400"/>
                        <a14:foregroundMark x1="47826" y1="83000" x2="47826" y2="83000"/>
                        <a14:foregroundMark x1="47826" y1="87800" x2="47826" y2="87800"/>
                        <a14:foregroundMark x1="47826" y1="91600" x2="47826" y2="91600"/>
                        <a14:foregroundMark x1="47464" y1="78200" x2="47464" y2="78200"/>
                        <a14:foregroundMark x1="2899" y1="39400" x2="2899" y2="39400"/>
                        <a14:foregroundMark x1="4348" y1="44000" x2="4348" y2="44000"/>
                        <a14:foregroundMark x1="5435" y1="52200" x2="5435" y2="52200"/>
                        <a14:foregroundMark x1="5797" y1="65000" x2="5797" y2="65000"/>
                        <a14:foregroundMark x1="5435" y1="70600" x2="5435" y2="70600"/>
                        <a14:foregroundMark x1="4710" y1="57800" x2="4710" y2="57800"/>
                        <a14:foregroundMark x1="5072" y1="60800" x2="5072" y2="60800"/>
                        <a14:foregroundMark x1="3986" y1="47800" x2="3986" y2="47800"/>
                        <a14:foregroundMark x1="6522" y1="75400" x2="6522" y2="75400"/>
                        <a14:foregroundMark x1="6159" y1="79200" x2="6159" y2="79200"/>
                        <a14:foregroundMark x1="6522" y1="84600" x2="6522" y2="84600"/>
                        <a14:foregroundMark x1="6159" y1="88000" x2="6159" y2="88000"/>
                        <a14:foregroundMark x1="18841" y1="22200" x2="18841" y2="22200"/>
                        <a14:foregroundMark x1="18116" y1="17200" x2="18116" y2="17200"/>
                        <a14:foregroundMark x1="18116" y1="13600" x2="18116" y2="13600"/>
                        <a14:foregroundMark x1="17754" y1="25000" x2="17754" y2="25000"/>
                        <a14:foregroundMark x1="18841" y1="24000" x2="18841" y2="24000"/>
                        <a14:foregroundMark x1="17754" y1="8800" x2="17754" y2="8800"/>
                        <a14:foregroundMark x1="18841" y1="3400" x2="18841" y2="3400"/>
                        <a14:foregroundMark x1="61594" y1="2800" x2="61594" y2="2800"/>
                        <a14:foregroundMark x1="60870" y1="4600" x2="60870" y2="4600"/>
                        <a14:foregroundMark x1="60870" y1="17600" x2="60870" y2="17600"/>
                        <a14:foregroundMark x1="2536" y1="37800" x2="2536" y2="37800"/>
                      </a14:backgroundRemoval>
                    </a14:imgEffect>
                  </a14:imgLayer>
                </a14:imgProps>
              </a:ext>
              <a:ext uri="{28A0092B-C50C-407E-A947-70E740481C1C}">
                <a14:useLocalDpi xmlns:a14="http://schemas.microsoft.com/office/drawing/2010/main" val="0"/>
              </a:ext>
            </a:extLst>
          </a:blip>
          <a:stretch>
            <a:fillRect/>
          </a:stretch>
        </p:blipFill>
        <p:spPr>
          <a:xfrm rot="21050118">
            <a:off x="7639534" y="933712"/>
            <a:ext cx="902585" cy="1500497"/>
          </a:xfrm>
          <a:prstGeom prst="rect">
            <a:avLst/>
          </a:prstGeom>
        </p:spPr>
      </p:pic>
      <p:pic>
        <p:nvPicPr>
          <p:cNvPr id="7" name="Picture 6"/>
          <p:cNvPicPr>
            <a:picLocks noChangeAspect="1"/>
          </p:cNvPicPr>
          <p:nvPr/>
        </p:nvPicPr>
        <p:blipFill>
          <a:blip r:embed="rId7">
            <a:extLst>
              <a:ext uri="{BEBA8EAE-BF5A-486C-A8C5-ECC9F3942E4B}">
                <a14:imgProps xmlns:a14="http://schemas.microsoft.com/office/drawing/2010/main">
                  <a14:imgLayer r:embed="rId8">
                    <a14:imgEffect>
                      <a14:backgroundRemoval t="0" b="100000" l="10000" r="97400"/>
                    </a14:imgEffect>
                  </a14:imgLayer>
                </a14:imgProps>
              </a:ext>
              <a:ext uri="{28A0092B-C50C-407E-A947-70E740481C1C}">
                <a14:useLocalDpi xmlns:a14="http://schemas.microsoft.com/office/drawing/2010/main" val="0"/>
              </a:ext>
            </a:extLst>
          </a:blip>
          <a:stretch>
            <a:fillRect/>
          </a:stretch>
        </p:blipFill>
        <p:spPr>
          <a:xfrm rot="20964348" flipH="1">
            <a:off x="204723" y="2760474"/>
            <a:ext cx="1796542" cy="3222547"/>
          </a:xfrm>
          <a:prstGeom prst="rect">
            <a:avLst/>
          </a:prstGeom>
          <a:scene3d>
            <a:camera prst="orthographicFront">
              <a:rot lat="2072371" lon="20762012" rev="340589"/>
            </a:camera>
            <a:lightRig rig="threePt" dir="t"/>
          </a:scene3d>
        </p:spPr>
      </p:pic>
    </p:spTree>
    <p:extLst>
      <p:ext uri="{BB962C8B-B14F-4D97-AF65-F5344CB8AC3E}">
        <p14:creationId xmlns:p14="http://schemas.microsoft.com/office/powerpoint/2010/main" val="1718040283"/>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mph" presetSubtype="0" fill="remove" nodeType="afterEffect">
                                  <p:stCondLst>
                                    <p:cond delay="0"/>
                                  </p:stCondLst>
                                  <p:childTnLst>
                                    <p:animClr clrSpc="rgb" dir="cw">
                                      <p:cBhvr override="childStyle">
                                        <p:cTn id="6" dur="250" autoRev="1" fill="remove"/>
                                        <p:tgtEl>
                                          <p:spTgt spid="4">
                                            <p:txEl>
                                              <p:pRg st="1" end="1"/>
                                            </p:txEl>
                                          </p:spTgt>
                                        </p:tgtEl>
                                        <p:attrNameLst>
                                          <p:attrName>style.color</p:attrName>
                                        </p:attrNameLst>
                                      </p:cBhvr>
                                      <p:to>
                                        <a:schemeClr val="bg1"/>
                                      </p:to>
                                    </p:animClr>
                                    <p:animClr clrSpc="rgb" dir="cw">
                                      <p:cBhvr>
                                        <p:cTn id="7" dur="250" autoRev="1" fill="remove"/>
                                        <p:tgtEl>
                                          <p:spTgt spid="4">
                                            <p:txEl>
                                              <p:pRg st="1" end="1"/>
                                            </p:txEl>
                                          </p:spTgt>
                                        </p:tgtEl>
                                        <p:attrNameLst>
                                          <p:attrName>fillcolor</p:attrName>
                                        </p:attrNameLst>
                                      </p:cBhvr>
                                      <p:to>
                                        <a:schemeClr val="bg1"/>
                                      </p:to>
                                    </p:animClr>
                                    <p:set>
                                      <p:cBhvr>
                                        <p:cTn id="8" dur="250" autoRev="1" fill="remove"/>
                                        <p:tgtEl>
                                          <p:spTgt spid="4">
                                            <p:txEl>
                                              <p:pRg st="1" end="1"/>
                                            </p:txEl>
                                          </p:spTgt>
                                        </p:tgtEl>
                                        <p:attrNameLst>
                                          <p:attrName>fill.type</p:attrName>
                                        </p:attrNameLst>
                                      </p:cBhvr>
                                      <p:to>
                                        <p:strVal val="solid"/>
                                      </p:to>
                                    </p:set>
                                    <p:set>
                                      <p:cBhvr>
                                        <p:cTn id="9" dur="250" autoRev="1" fill="remove"/>
                                        <p:tgtEl>
                                          <p:spTgt spid="4">
                                            <p:txEl>
                                              <p:pRg st="1" end="1"/>
                                            </p:txEl>
                                          </p:spTgt>
                                        </p:tgtEl>
                                        <p:attrNameLst>
                                          <p:attrName>fill.on</p:attrName>
                                        </p:attrNameLst>
                                      </p:cBhvr>
                                      <p:to>
                                        <p:strVal val="true"/>
                                      </p:to>
                                    </p:set>
                                  </p:childTnLst>
                                </p:cTn>
                              </p:par>
                            </p:childTnLst>
                          </p:cTn>
                        </p:par>
                        <p:par>
                          <p:cTn id="10" fill="hold">
                            <p:stCondLst>
                              <p:cond delay="500"/>
                            </p:stCondLst>
                            <p:childTnLst>
                              <p:par>
                                <p:cTn id="11" presetID="26" presetClass="emph" presetSubtype="0" fill="hold" nodeType="afterEffect">
                                  <p:stCondLst>
                                    <p:cond delay="0"/>
                                  </p:stCondLst>
                                  <p:childTnLst>
                                    <p:animEffect transition="out" filter="fade">
                                      <p:cBhvr>
                                        <p:cTn id="12" dur="500" tmFilter="0, 0; .2, .5; .8, .5; 1, 0"/>
                                        <p:tgtEl>
                                          <p:spTgt spid="4">
                                            <p:txEl>
                                              <p:pRg st="0" end="0"/>
                                            </p:txEl>
                                          </p:spTgt>
                                        </p:tgtEl>
                                      </p:cBhvr>
                                    </p:animEffect>
                                    <p:animScale>
                                      <p:cBhvr>
                                        <p:cTn id="13" dur="250" autoRev="1" fill="hold"/>
                                        <p:tgtEl>
                                          <p:spTgt spid="4">
                                            <p:txEl>
                                              <p:pRg st="0" end="0"/>
                                            </p:txEl>
                                          </p:spTgt>
                                        </p:tgtEl>
                                      </p:cBhvr>
                                      <p:by x="105000" y="105000"/>
                                    </p:animScale>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fill="hold"/>
                                        <p:tgtEl>
                                          <p:spTgt spid="5"/>
                                        </p:tgtEl>
                                        <p:attrNameLst>
                                          <p:attrName>ppt_x</p:attrName>
                                        </p:attrNameLst>
                                      </p:cBhvr>
                                      <p:tavLst>
                                        <p:tav tm="0">
                                          <p:val>
                                            <p:strVal val="#ppt_x"/>
                                          </p:val>
                                        </p:tav>
                                        <p:tav tm="100000">
                                          <p:val>
                                            <p:strVal val="#ppt_x"/>
                                          </p:val>
                                        </p:tav>
                                      </p:tavLst>
                                    </p:anim>
                                    <p:anim calcmode="lin" valueType="num">
                                      <p:cBhvr additive="base">
                                        <p:cTn id="18" dur="500" fill="hold"/>
                                        <p:tgtEl>
                                          <p:spTgt spid="5"/>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6" presetClass="entr" presetSubtype="32" fill="hold" nodeType="after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circle(out)">
                                      <p:cBhvr>
                                        <p:cTn id="22" dur="2000"/>
                                        <p:tgtEl>
                                          <p:spTgt spid="2"/>
                                        </p:tgtEl>
                                      </p:cBhvr>
                                    </p:animEffect>
                                  </p:childTnLst>
                                </p:cTn>
                              </p:par>
                              <p:par>
                                <p:cTn id="23" presetID="21" presetClass="entr" presetSubtype="1" fill="hold" nodeType="with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wheel(1)">
                                      <p:cBhvr>
                                        <p:cTn id="25" dur="2000"/>
                                        <p:tgtEl>
                                          <p:spTgt spid="3"/>
                                        </p:tgtEl>
                                      </p:cBhvr>
                                    </p:animEffect>
                                  </p:childTnLst>
                                </p:cTn>
                              </p:par>
                              <p:par>
                                <p:cTn id="26" presetID="32" presetClass="emph" presetSubtype="0" fill="hold" nodeType="withEffect">
                                  <p:stCondLst>
                                    <p:cond delay="0"/>
                                  </p:stCondLst>
                                  <p:childTnLst>
                                    <p:animRot by="120000">
                                      <p:cBhvr>
                                        <p:cTn id="27" dur="100" fill="hold">
                                          <p:stCondLst>
                                            <p:cond delay="0"/>
                                          </p:stCondLst>
                                        </p:cTn>
                                        <p:tgtEl>
                                          <p:spTgt spid="3"/>
                                        </p:tgtEl>
                                        <p:attrNameLst>
                                          <p:attrName>r</p:attrName>
                                        </p:attrNameLst>
                                      </p:cBhvr>
                                    </p:animRot>
                                    <p:animRot by="-240000">
                                      <p:cBhvr>
                                        <p:cTn id="28" dur="200" fill="hold">
                                          <p:stCondLst>
                                            <p:cond delay="200"/>
                                          </p:stCondLst>
                                        </p:cTn>
                                        <p:tgtEl>
                                          <p:spTgt spid="3"/>
                                        </p:tgtEl>
                                        <p:attrNameLst>
                                          <p:attrName>r</p:attrName>
                                        </p:attrNameLst>
                                      </p:cBhvr>
                                    </p:animRot>
                                    <p:animRot by="240000">
                                      <p:cBhvr>
                                        <p:cTn id="29" dur="200" fill="hold">
                                          <p:stCondLst>
                                            <p:cond delay="400"/>
                                          </p:stCondLst>
                                        </p:cTn>
                                        <p:tgtEl>
                                          <p:spTgt spid="3"/>
                                        </p:tgtEl>
                                        <p:attrNameLst>
                                          <p:attrName>r</p:attrName>
                                        </p:attrNameLst>
                                      </p:cBhvr>
                                    </p:animRot>
                                    <p:animRot by="-240000">
                                      <p:cBhvr>
                                        <p:cTn id="30" dur="200" fill="hold">
                                          <p:stCondLst>
                                            <p:cond delay="600"/>
                                          </p:stCondLst>
                                        </p:cTn>
                                        <p:tgtEl>
                                          <p:spTgt spid="3"/>
                                        </p:tgtEl>
                                        <p:attrNameLst>
                                          <p:attrName>r</p:attrName>
                                        </p:attrNameLst>
                                      </p:cBhvr>
                                    </p:animRot>
                                    <p:animRot by="120000">
                                      <p:cBhvr>
                                        <p:cTn id="31" dur="200" fill="hold">
                                          <p:stCondLst>
                                            <p:cond delay="800"/>
                                          </p:stCondLst>
                                        </p:cTn>
                                        <p:tgtEl>
                                          <p:spTgt spid="3"/>
                                        </p:tgtEl>
                                        <p:attrNameLst>
                                          <p:attrName>r</p:attrName>
                                        </p:attrNameLst>
                                      </p:cBhvr>
                                    </p:animRot>
                                  </p:childTnLst>
                                </p:cTn>
                              </p:par>
                              <p:par>
                                <p:cTn id="32" presetID="6" presetClass="emph" presetSubtype="0" fill="hold" nodeType="withEffect">
                                  <p:stCondLst>
                                    <p:cond delay="0"/>
                                  </p:stCondLst>
                                  <p:childTnLst>
                                    <p:animScale>
                                      <p:cBhvr>
                                        <p:cTn id="33" dur="2000" fill="hold"/>
                                        <p:tgtEl>
                                          <p:spTgt spid="7"/>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gradFill flip="none" rotWithShape="1">
          <a:gsLst>
            <a:gs pos="15000">
              <a:srgbClr val="00B0F0"/>
            </a:gs>
            <a:gs pos="74000">
              <a:schemeClr val="tx1">
                <a:lumMod val="50000"/>
              </a:schemeClr>
            </a:gs>
            <a:gs pos="55000">
              <a:schemeClr val="bg2">
                <a:lumMod val="75000"/>
              </a:schemeClr>
            </a:gs>
            <a:gs pos="33000">
              <a:schemeClr val="bg1">
                <a:lumMod val="50000"/>
                <a:lumOff val="50000"/>
              </a:schemeClr>
            </a:gs>
            <a:gs pos="66000">
              <a:srgbClr val="77797C"/>
            </a:gs>
            <a:gs pos="92000">
              <a:srgbClr val="00B0F0"/>
            </a:gs>
          </a:gsLst>
          <a:path path="circle">
            <a:fillToRect r="100000" b="100000"/>
          </a:path>
          <a:tileRect l="-100000" t="-100000"/>
        </a:grad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685800" y="647699"/>
            <a:ext cx="7848600" cy="4532433"/>
          </a:xfrm>
          <a:prstGeom prst="rect">
            <a:avLst/>
          </a:prstGeom>
          <a:ln>
            <a:noFill/>
          </a:ln>
          <a:effectLst>
            <a:outerShdw blurRad="50800" dist="50800" dir="5400000" algn="ctr" rotWithShape="0">
              <a:srgbClr val="000000"/>
            </a:outerShdw>
            <a:softEdge rad="112500"/>
          </a:effectLst>
        </p:spPr>
      </p:pic>
      <p:sp>
        <p:nvSpPr>
          <p:cNvPr id="3" name="Rectangle 2"/>
          <p:cNvSpPr/>
          <p:nvPr/>
        </p:nvSpPr>
        <p:spPr>
          <a:xfrm>
            <a:off x="0" y="19050"/>
            <a:ext cx="9010650" cy="4708981"/>
          </a:xfrm>
          <a:prstGeom prst="rect">
            <a:avLst/>
          </a:prstGeom>
        </p:spPr>
        <p:txBody>
          <a:bodyPr wrap="square">
            <a:spAutoFit/>
          </a:bodyPr>
          <a:lstStyle/>
          <a:p>
            <a:pPr algn="ctr"/>
            <a:r>
              <a:rPr lang="en-US" sz="2400" dirty="0">
                <a:ln>
                  <a:solidFill>
                    <a:srgbClr val="009900"/>
                  </a:solidFill>
                </a:ln>
                <a:solidFill>
                  <a:srgbClr val="00B050"/>
                </a:solidFill>
                <a:effectLst>
                  <a:glow rad="88900">
                    <a:schemeClr val="accent3">
                      <a:lumMod val="60000"/>
                      <a:lumOff val="40000"/>
                    </a:schemeClr>
                  </a:glow>
                  <a:outerShdw sx="1000" sy="1000" algn="ctr" rotWithShape="0">
                    <a:schemeClr val="tx1">
                      <a:lumMod val="50000"/>
                    </a:schemeClr>
                  </a:outerShdw>
                </a:effectLst>
                <a:latin typeface="Forte" pitchFamily="66" charset="0"/>
              </a:rPr>
              <a:t>Graduating engineering technicians are widely sought after by industry </a:t>
            </a:r>
            <a:r>
              <a:rPr lang="en-US" sz="2400" dirty="0" smtClean="0">
                <a:ln>
                  <a:solidFill>
                    <a:srgbClr val="009900"/>
                  </a:solidFill>
                </a:ln>
                <a:solidFill>
                  <a:srgbClr val="00B050"/>
                </a:solidFill>
                <a:effectLst>
                  <a:glow rad="88900">
                    <a:schemeClr val="accent3">
                      <a:lumMod val="60000"/>
                      <a:lumOff val="40000"/>
                    </a:schemeClr>
                  </a:glow>
                  <a:outerShdw sx="1000" sy="1000" algn="ctr" rotWithShape="0">
                    <a:schemeClr val="tx1">
                      <a:lumMod val="50000"/>
                    </a:schemeClr>
                  </a:outerShdw>
                </a:effectLst>
                <a:latin typeface="Forte" pitchFamily="66" charset="0"/>
              </a:rPr>
              <a:t> and </a:t>
            </a:r>
            <a:r>
              <a:rPr lang="en-US" sz="2400" dirty="0">
                <a:ln>
                  <a:solidFill>
                    <a:srgbClr val="009900"/>
                  </a:solidFill>
                </a:ln>
                <a:solidFill>
                  <a:srgbClr val="00B050"/>
                </a:solidFill>
                <a:effectLst>
                  <a:glow rad="88900">
                    <a:schemeClr val="accent3">
                      <a:lumMod val="60000"/>
                      <a:lumOff val="40000"/>
                    </a:schemeClr>
                  </a:glow>
                  <a:outerShdw sx="1000" sy="1000" algn="ctr" rotWithShape="0">
                    <a:schemeClr val="tx1">
                      <a:lumMod val="50000"/>
                    </a:schemeClr>
                  </a:outerShdw>
                </a:effectLst>
                <a:latin typeface="Forte" pitchFamily="66" charset="0"/>
              </a:rPr>
              <a:t>employed in such diverse positions as </a:t>
            </a:r>
            <a:endParaRPr lang="en-US" sz="2400" dirty="0" smtClean="0">
              <a:ln>
                <a:solidFill>
                  <a:srgbClr val="00FF00"/>
                </a:solidFill>
              </a:ln>
              <a:solidFill>
                <a:srgbClr val="009900"/>
              </a:solidFill>
              <a:effectLst>
                <a:glow rad="50800">
                  <a:schemeClr val="bg1">
                    <a:lumMod val="50000"/>
                    <a:lumOff val="50000"/>
                  </a:schemeClr>
                </a:glow>
                <a:outerShdw sx="1000" sy="1000" algn="ctr" rotWithShape="0">
                  <a:schemeClr val="tx1">
                    <a:lumMod val="50000"/>
                  </a:schemeClr>
                </a:outerShdw>
              </a:effectLst>
              <a:latin typeface="Haettenschweiler" pitchFamily="34" charset="0"/>
            </a:endParaRPr>
          </a:p>
          <a:p>
            <a:r>
              <a:rPr lang="en-US" sz="2400" b="1" dirty="0">
                <a:ln>
                  <a:solidFill>
                    <a:srgbClr val="00FF00"/>
                  </a:solidFill>
                </a:ln>
                <a:solidFill>
                  <a:srgbClr val="009900"/>
                </a:solidFill>
                <a:effectLst>
                  <a:glow rad="50800">
                    <a:schemeClr val="bg1">
                      <a:lumMod val="50000"/>
                      <a:lumOff val="50000"/>
                    </a:schemeClr>
                  </a:glow>
                  <a:outerShdw sx="1000" sy="1000" algn="ctr" rotWithShape="0">
                    <a:schemeClr val="tx1">
                      <a:lumMod val="50000"/>
                    </a:schemeClr>
                  </a:outerShdw>
                </a:effectLst>
                <a:latin typeface="Haettenschweiler" pitchFamily="34" charset="0"/>
              </a:rPr>
              <a:t>	</a:t>
            </a:r>
            <a:r>
              <a:rPr lang="en-US" sz="3600" b="1" dirty="0" smtClean="0">
                <a:ln>
                  <a:solidFill>
                    <a:srgbClr val="00FF00"/>
                  </a:solidFill>
                </a:ln>
                <a:solidFill>
                  <a:srgbClr val="00FF00"/>
                </a:solidFill>
                <a:effectLst>
                  <a:glow rad="50800">
                    <a:schemeClr val="bg1">
                      <a:lumMod val="50000"/>
                      <a:lumOff val="50000"/>
                    </a:schemeClr>
                  </a:glow>
                  <a:outerShdw sx="1000" sy="1000" algn="ctr" rotWithShape="0">
                    <a:schemeClr val="tx1">
                      <a:lumMod val="50000"/>
                    </a:schemeClr>
                  </a:outerShdw>
                </a:effectLst>
                <a:latin typeface="Wingdings" pitchFamily="2" charset="2"/>
              </a:rPr>
              <a:t> </a:t>
            </a:r>
            <a:r>
              <a:rPr lang="en-US" sz="1400" b="1" dirty="0" smtClean="0">
                <a:ln>
                  <a:solidFill>
                    <a:srgbClr val="00FF00"/>
                  </a:solidFill>
                </a:ln>
                <a:solidFill>
                  <a:srgbClr val="0070C0"/>
                </a:solidFill>
                <a:effectLst>
                  <a:glow rad="88900">
                    <a:schemeClr val="bg1">
                      <a:lumMod val="85000"/>
                      <a:lumOff val="15000"/>
                    </a:schemeClr>
                  </a:glow>
                  <a:outerShdw sx="1000" sy="1000" algn="ctr" rotWithShape="0">
                    <a:schemeClr val="tx1">
                      <a:lumMod val="50000"/>
                    </a:schemeClr>
                  </a:outerShdw>
                </a:effectLst>
                <a:latin typeface="Wingdings" pitchFamily="2" charset="2"/>
              </a:rPr>
              <a:t>t</a:t>
            </a:r>
            <a:r>
              <a:rPr lang="en-US" sz="2000" b="1" dirty="0" smtClean="0">
                <a:ln>
                  <a:solidFill>
                    <a:srgbClr val="00FF00"/>
                  </a:solidFill>
                </a:ln>
                <a:solidFill>
                  <a:srgbClr val="00FF00"/>
                </a:solidFill>
                <a:effectLst>
                  <a:glow rad="88900">
                    <a:schemeClr val="bg1">
                      <a:lumMod val="85000"/>
                      <a:lumOff val="15000"/>
                    </a:schemeClr>
                  </a:glow>
                  <a:outerShdw sx="1000" sy="1000" algn="ctr" rotWithShape="0">
                    <a:schemeClr val="tx1">
                      <a:lumMod val="50000"/>
                    </a:schemeClr>
                  </a:outerShdw>
                </a:effectLst>
                <a:latin typeface="Wingdings" pitchFamily="2" charset="2"/>
              </a:rPr>
              <a:t> </a:t>
            </a:r>
            <a:r>
              <a:rPr lang="en-US" sz="3600" b="1" dirty="0" smtClean="0">
                <a:ln>
                  <a:solidFill>
                    <a:srgbClr val="FFFF00">
                      <a:alpha val="97000"/>
                    </a:srgbClr>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Agency FB" pitchFamily="34" charset="0"/>
              </a:rPr>
              <a:t>computer technician</a:t>
            </a:r>
          </a:p>
          <a:p>
            <a:r>
              <a:rPr lang="en-US" sz="3600" b="1" dirty="0">
                <a:ln>
                  <a:solidFill>
                    <a:srgbClr val="FFFF00">
                      <a:alpha val="97000"/>
                    </a:srgbClr>
                  </a:solidFill>
                </a:ln>
                <a:solidFill>
                  <a:srgbClr val="0070C0"/>
                </a:solidFill>
                <a:effectLst>
                  <a:glow rad="88900">
                    <a:schemeClr val="bg1">
                      <a:lumMod val="85000"/>
                      <a:lumOff val="15000"/>
                    </a:schemeClr>
                  </a:glow>
                  <a:outerShdw sx="1000" sy="1000" algn="ctr" rotWithShape="0">
                    <a:schemeClr val="tx1">
                      <a:lumMod val="50000"/>
                    </a:schemeClr>
                  </a:outerShdw>
                </a:effectLst>
                <a:latin typeface="Agency FB" pitchFamily="34" charset="0"/>
              </a:rPr>
              <a:t>	</a:t>
            </a:r>
            <a:r>
              <a:rPr lang="en-US" sz="3600" b="1" dirty="0" smtClean="0">
                <a:ln>
                  <a:solidFill>
                    <a:srgbClr val="FFFF00">
                      <a:alpha val="97000"/>
                    </a:srgbClr>
                  </a:solidFill>
                </a:ln>
                <a:solidFill>
                  <a:srgbClr val="0070C0"/>
                </a:solidFill>
                <a:effectLst>
                  <a:glow rad="88900">
                    <a:schemeClr val="bg1">
                      <a:lumMod val="85000"/>
                      <a:lumOff val="15000"/>
                    </a:schemeClr>
                  </a:glow>
                  <a:outerShdw sx="1000" sy="1000" algn="ctr" rotWithShape="0">
                    <a:schemeClr val="tx1">
                      <a:lumMod val="50000"/>
                    </a:schemeClr>
                  </a:outerShdw>
                </a:effectLst>
                <a:latin typeface="Agency FB" pitchFamily="34" charset="0"/>
              </a:rPr>
              <a:t>	</a:t>
            </a:r>
            <a:r>
              <a:rPr lang="en-US" sz="3600" b="1" dirty="0">
                <a:ln>
                  <a:solidFill>
                    <a:srgbClr val="00FF00"/>
                  </a:solidFill>
                </a:ln>
                <a:solidFill>
                  <a:srgbClr val="0070C0"/>
                </a:solidFill>
                <a:effectLst>
                  <a:glow rad="88900">
                    <a:schemeClr val="bg1">
                      <a:lumMod val="85000"/>
                      <a:lumOff val="15000"/>
                    </a:schemeClr>
                  </a:glow>
                  <a:outerShdw sx="1000" sy="1000" algn="ctr" rotWithShape="0">
                    <a:schemeClr val="tx1">
                      <a:lumMod val="50000"/>
                    </a:schemeClr>
                  </a:outerShdw>
                </a:effectLst>
                <a:latin typeface="Haettenschweiler" pitchFamily="34" charset="0"/>
              </a:rPr>
              <a:t> </a:t>
            </a:r>
            <a:r>
              <a:rPr lang="en-US" sz="1400" b="1" dirty="0" smtClean="0">
                <a:ln>
                  <a:solidFill>
                    <a:srgbClr val="00FF00"/>
                  </a:solidFill>
                </a:ln>
                <a:solidFill>
                  <a:srgbClr val="0070C0"/>
                </a:solidFill>
                <a:effectLst>
                  <a:glow rad="88900">
                    <a:schemeClr val="bg1">
                      <a:lumMod val="85000"/>
                      <a:lumOff val="15000"/>
                    </a:schemeClr>
                  </a:glow>
                  <a:outerShdw sx="1000" sy="1000" algn="ctr" rotWithShape="0">
                    <a:schemeClr val="tx1">
                      <a:lumMod val="50000"/>
                    </a:schemeClr>
                  </a:outerShdw>
                </a:effectLst>
                <a:latin typeface="Wingdings" pitchFamily="2" charset="2"/>
              </a:rPr>
              <a:t>t </a:t>
            </a:r>
            <a:r>
              <a:rPr lang="en-US" sz="3600" b="1" dirty="0" smtClean="0">
                <a:ln>
                  <a:solidFill>
                    <a:srgbClr val="FFFF00">
                      <a:alpha val="97000"/>
                    </a:srgbClr>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Agency FB" pitchFamily="34" charset="0"/>
              </a:rPr>
              <a:t>technical </a:t>
            </a:r>
            <a:r>
              <a:rPr lang="en-US" sz="3600" b="1" dirty="0">
                <a:ln>
                  <a:solidFill>
                    <a:srgbClr val="FFFF00">
                      <a:alpha val="97000"/>
                    </a:srgbClr>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Agency FB" pitchFamily="34" charset="0"/>
              </a:rPr>
              <a:t>sales </a:t>
            </a:r>
            <a:r>
              <a:rPr lang="en-US" sz="3600" b="1" dirty="0" smtClean="0">
                <a:ln>
                  <a:solidFill>
                    <a:srgbClr val="FFFF00">
                      <a:alpha val="97000"/>
                    </a:srgbClr>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Agency FB" pitchFamily="34" charset="0"/>
              </a:rPr>
              <a:t>representative </a:t>
            </a:r>
          </a:p>
          <a:p>
            <a:r>
              <a:rPr lang="en-US" sz="3600" b="1" dirty="0" smtClean="0">
                <a:ln>
                  <a:solidFill>
                    <a:srgbClr val="FFFF00">
                      <a:alpha val="97000"/>
                    </a:srgbClr>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Agency FB" pitchFamily="34" charset="0"/>
              </a:rPr>
              <a:t>			</a:t>
            </a:r>
            <a:r>
              <a:rPr lang="en-US" sz="3600" b="1" dirty="0">
                <a:ln>
                  <a:solidFill>
                    <a:srgbClr val="00FF00"/>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Haettenschweiler" pitchFamily="34" charset="0"/>
              </a:rPr>
              <a:t> </a:t>
            </a:r>
            <a:r>
              <a:rPr lang="en-US" sz="1400" b="1" dirty="0" smtClean="0">
                <a:ln>
                  <a:solidFill>
                    <a:srgbClr val="00FF00"/>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Wingdings" pitchFamily="2" charset="2"/>
              </a:rPr>
              <a:t>t</a:t>
            </a:r>
            <a:r>
              <a:rPr lang="en-US" sz="3600" b="1" dirty="0" smtClean="0">
                <a:ln>
                  <a:solidFill>
                    <a:srgbClr val="00FF00"/>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Haettenschweiler" pitchFamily="34" charset="0"/>
              </a:rPr>
              <a:t>  </a:t>
            </a:r>
            <a:r>
              <a:rPr lang="en-US" sz="3600" b="1" dirty="0" smtClean="0">
                <a:ln>
                  <a:solidFill>
                    <a:srgbClr val="FFFF00">
                      <a:alpha val="97000"/>
                    </a:srgbClr>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Agency FB" pitchFamily="34" charset="0"/>
              </a:rPr>
              <a:t>electrical designer </a:t>
            </a:r>
          </a:p>
          <a:p>
            <a:r>
              <a:rPr lang="en-US" sz="3600" b="1" dirty="0" smtClean="0">
                <a:ln>
                  <a:solidFill>
                    <a:srgbClr val="FFFF00">
                      <a:alpha val="97000"/>
                    </a:srgbClr>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Agency FB" pitchFamily="34" charset="0"/>
              </a:rPr>
              <a:t>				</a:t>
            </a:r>
            <a:r>
              <a:rPr lang="en-US" sz="3600" b="1" dirty="0">
                <a:ln>
                  <a:solidFill>
                    <a:srgbClr val="00FF00"/>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Haettenschweiler" pitchFamily="34" charset="0"/>
              </a:rPr>
              <a:t> </a:t>
            </a:r>
            <a:r>
              <a:rPr lang="en-US" sz="1400" b="1" dirty="0" smtClean="0">
                <a:ln>
                  <a:solidFill>
                    <a:srgbClr val="00FF00"/>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Wingdings" pitchFamily="2" charset="2"/>
              </a:rPr>
              <a:t>t</a:t>
            </a:r>
            <a:r>
              <a:rPr lang="en-US" sz="3600" b="1" dirty="0" smtClean="0">
                <a:ln>
                  <a:solidFill>
                    <a:srgbClr val="00FF00"/>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Haettenschweiler" pitchFamily="34" charset="0"/>
              </a:rPr>
              <a:t>  </a:t>
            </a:r>
            <a:r>
              <a:rPr lang="en-US" sz="3600" b="1" dirty="0" smtClean="0">
                <a:ln>
                  <a:solidFill>
                    <a:srgbClr val="FFFF00">
                      <a:alpha val="97000"/>
                    </a:srgbClr>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Agency FB" pitchFamily="34" charset="0"/>
              </a:rPr>
              <a:t>electronic technician </a:t>
            </a:r>
          </a:p>
          <a:p>
            <a:r>
              <a:rPr lang="en-US" sz="3600" b="1" dirty="0" smtClean="0">
                <a:ln>
                  <a:solidFill>
                    <a:srgbClr val="FFFF00">
                      <a:alpha val="97000"/>
                    </a:srgbClr>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Agency FB" pitchFamily="34" charset="0"/>
              </a:rPr>
              <a:t>			</a:t>
            </a:r>
            <a:r>
              <a:rPr lang="en-US" sz="3600" b="1" dirty="0">
                <a:ln>
                  <a:solidFill>
                    <a:srgbClr val="00FF00"/>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Haettenschweiler" pitchFamily="34" charset="0"/>
              </a:rPr>
              <a:t> </a:t>
            </a:r>
            <a:r>
              <a:rPr lang="en-US" sz="1400" b="1" dirty="0">
                <a:ln>
                  <a:solidFill>
                    <a:srgbClr val="00FF00"/>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Wingdings" pitchFamily="2" charset="2"/>
              </a:rPr>
              <a:t>t</a:t>
            </a:r>
            <a:r>
              <a:rPr lang="en-US" sz="3600" b="1" dirty="0" smtClean="0">
                <a:ln>
                  <a:solidFill>
                    <a:srgbClr val="00FF00"/>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Haettenschweiler" pitchFamily="34" charset="0"/>
              </a:rPr>
              <a:t> </a:t>
            </a:r>
            <a:r>
              <a:rPr lang="en-US" sz="3600" b="1" dirty="0" smtClean="0">
                <a:ln>
                  <a:solidFill>
                    <a:srgbClr val="FFFF00">
                      <a:alpha val="97000"/>
                    </a:srgbClr>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Agency FB" pitchFamily="34" charset="0"/>
              </a:rPr>
              <a:t>research technician </a:t>
            </a:r>
            <a:endParaRPr lang="en-US" sz="3600" b="1" dirty="0">
              <a:ln>
                <a:solidFill>
                  <a:srgbClr val="FFFF00">
                    <a:alpha val="97000"/>
                  </a:srgbClr>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Agency FB" pitchFamily="34" charset="0"/>
            </a:endParaRPr>
          </a:p>
          <a:p>
            <a:r>
              <a:rPr lang="en-US" sz="3600" b="1" dirty="0" smtClean="0">
                <a:ln>
                  <a:solidFill>
                    <a:srgbClr val="FFFF00">
                      <a:alpha val="97000"/>
                    </a:srgbClr>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Agency FB" pitchFamily="34" charset="0"/>
              </a:rPr>
              <a:t>		</a:t>
            </a:r>
            <a:r>
              <a:rPr lang="en-US" sz="3600" b="1" dirty="0">
                <a:ln>
                  <a:solidFill>
                    <a:srgbClr val="00FF00"/>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Haettenschweiler" pitchFamily="34" charset="0"/>
              </a:rPr>
              <a:t> </a:t>
            </a:r>
            <a:r>
              <a:rPr lang="en-US" sz="1400" b="1" dirty="0" smtClean="0">
                <a:ln>
                  <a:solidFill>
                    <a:srgbClr val="00FF00"/>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Wingdings" pitchFamily="2" charset="2"/>
              </a:rPr>
              <a:t>t </a:t>
            </a:r>
            <a:r>
              <a:rPr lang="en-US" sz="3600" b="1" dirty="0" smtClean="0">
                <a:ln>
                  <a:solidFill>
                    <a:srgbClr val="FFFF00">
                      <a:alpha val="97000"/>
                    </a:srgbClr>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Agency FB" pitchFamily="34" charset="0"/>
              </a:rPr>
              <a:t>technical writer </a:t>
            </a:r>
          </a:p>
          <a:p>
            <a:r>
              <a:rPr lang="en-US" sz="3600" b="1" dirty="0" smtClean="0">
                <a:ln>
                  <a:solidFill>
                    <a:srgbClr val="FFFF00">
                      <a:alpha val="97000"/>
                    </a:srgbClr>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Agency FB" pitchFamily="34" charset="0"/>
              </a:rPr>
              <a:t> </a:t>
            </a:r>
            <a:r>
              <a:rPr lang="en-US" sz="1400" b="1" dirty="0">
                <a:ln>
                  <a:solidFill>
                    <a:srgbClr val="00FF00"/>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Wingdings" pitchFamily="2" charset="2"/>
              </a:rPr>
              <a:t>t</a:t>
            </a:r>
            <a:r>
              <a:rPr lang="en-US" sz="3600" b="1" dirty="0" smtClean="0">
                <a:ln>
                  <a:solidFill>
                    <a:srgbClr val="00FF00"/>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Haettenschweiler" pitchFamily="34" charset="0"/>
              </a:rPr>
              <a:t> </a:t>
            </a:r>
            <a:r>
              <a:rPr lang="en-US" sz="3600" b="1" dirty="0" smtClean="0">
                <a:ln>
                  <a:solidFill>
                    <a:srgbClr val="FFFF00">
                      <a:alpha val="97000"/>
                    </a:srgbClr>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Agency FB" pitchFamily="34" charset="0"/>
              </a:rPr>
              <a:t>and </a:t>
            </a:r>
            <a:r>
              <a:rPr lang="en-US" sz="3600" b="1" dirty="0">
                <a:ln>
                  <a:solidFill>
                    <a:srgbClr val="FFFF00">
                      <a:alpha val="97000"/>
                    </a:srgbClr>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Agency FB" pitchFamily="34" charset="0"/>
              </a:rPr>
              <a:t>field or customer engineer</a:t>
            </a:r>
            <a:r>
              <a:rPr lang="en-US" sz="3600" b="1" dirty="0">
                <a:ln>
                  <a:solidFill>
                    <a:srgbClr val="FFFF00"/>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Agency FB" pitchFamily="34" charset="0"/>
              </a:rPr>
              <a:t>.</a:t>
            </a:r>
          </a:p>
        </p:txBody>
      </p:sp>
      <p:sp>
        <p:nvSpPr>
          <p:cNvPr id="5" name="Rectangle 4"/>
          <p:cNvSpPr/>
          <p:nvPr/>
        </p:nvSpPr>
        <p:spPr>
          <a:xfrm>
            <a:off x="3914775" y="4457700"/>
            <a:ext cx="5257800" cy="1323439"/>
          </a:xfrm>
          <a:prstGeom prst="rect">
            <a:avLst/>
          </a:prstGeom>
        </p:spPr>
        <p:txBody>
          <a:bodyPr wrap="square">
            <a:spAutoFit/>
          </a:bodyPr>
          <a:lstStyle/>
          <a:p>
            <a:pPr lvl="0"/>
            <a:r>
              <a:rPr lang="en-US" sz="8000" b="1" i="1" dirty="0">
                <a:ln>
                  <a:solidFill>
                    <a:srgbClr val="9BBB59">
                      <a:lumMod val="50000"/>
                    </a:srgbClr>
                  </a:solidFill>
                </a:ln>
                <a:solidFill>
                  <a:srgbClr val="00FF00"/>
                </a:solidFill>
                <a:effectLst>
                  <a:glow rad="50800">
                    <a:srgbClr val="009900"/>
                  </a:glow>
                </a:effectLst>
                <a:latin typeface="Chiller" pitchFamily="82" charset="0"/>
              </a:rPr>
              <a:t>After Graduation</a:t>
            </a:r>
            <a:endParaRPr lang="en-US" sz="8000" i="1" dirty="0">
              <a:ln>
                <a:solidFill>
                  <a:srgbClr val="9BBB59">
                    <a:lumMod val="50000"/>
                  </a:srgbClr>
                </a:solidFill>
              </a:ln>
              <a:solidFill>
                <a:srgbClr val="00FF00"/>
              </a:solidFill>
              <a:effectLst>
                <a:glow rad="50800">
                  <a:srgbClr val="009900"/>
                </a:glow>
              </a:effectLst>
              <a:latin typeface="Chiller" pitchFamily="82" charset="0"/>
            </a:endParaRPr>
          </a:p>
        </p:txBody>
      </p:sp>
    </p:spTree>
    <p:extLst>
      <p:ext uri="{BB962C8B-B14F-4D97-AF65-F5344CB8AC3E}">
        <p14:creationId xmlns:p14="http://schemas.microsoft.com/office/powerpoint/2010/main" val="3777247443"/>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childTnLst>
                                </p:cTn>
                              </p:par>
                            </p:childTnLst>
                          </p:cTn>
                        </p:par>
                        <p:par>
                          <p:cTn id="8" fill="hold">
                            <p:stCondLst>
                              <p:cond delay="1000"/>
                            </p:stCondLst>
                            <p:childTnLst>
                              <p:par>
                                <p:cTn id="9" presetID="2" presetClass="entr" presetSubtype="9"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10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12" dur="1000" fill="hold"/>
                                        <p:tgtEl>
                                          <p:spTgt spid="3">
                                            <p:txEl>
                                              <p:pRg st="1" end="1"/>
                                            </p:txEl>
                                          </p:spTgt>
                                        </p:tgtEl>
                                        <p:attrNameLst>
                                          <p:attrName>ppt_y</p:attrName>
                                        </p:attrNameLst>
                                      </p:cBhvr>
                                      <p:tavLst>
                                        <p:tav tm="0">
                                          <p:val>
                                            <p:strVal val="0-#ppt_h/2"/>
                                          </p:val>
                                        </p:tav>
                                        <p:tav tm="100000">
                                          <p:val>
                                            <p:strVal val="#ppt_y"/>
                                          </p:val>
                                        </p:tav>
                                      </p:tavLst>
                                    </p:anim>
                                  </p:childTnLst>
                                </p:cTn>
                              </p:par>
                            </p:childTnLst>
                          </p:cTn>
                        </p:par>
                        <p:par>
                          <p:cTn id="13" fill="hold">
                            <p:stCondLst>
                              <p:cond delay="2000"/>
                            </p:stCondLst>
                            <p:childTnLst>
                              <p:par>
                                <p:cTn id="14" presetID="2" presetClass="entr" presetSubtype="3" fill="hold" nodeType="after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 calcmode="lin" valueType="num">
                                      <p:cBhvr additive="base">
                                        <p:cTn id="16" dur="1000" fill="hold"/>
                                        <p:tgtEl>
                                          <p:spTgt spid="3">
                                            <p:txEl>
                                              <p:pRg st="2" end="2"/>
                                            </p:txEl>
                                          </p:spTgt>
                                        </p:tgtEl>
                                        <p:attrNameLst>
                                          <p:attrName>ppt_x</p:attrName>
                                        </p:attrNameLst>
                                      </p:cBhvr>
                                      <p:tavLst>
                                        <p:tav tm="0">
                                          <p:val>
                                            <p:strVal val="1+#ppt_w/2"/>
                                          </p:val>
                                        </p:tav>
                                        <p:tav tm="100000">
                                          <p:val>
                                            <p:strVal val="#ppt_x"/>
                                          </p:val>
                                        </p:tav>
                                      </p:tavLst>
                                    </p:anim>
                                    <p:anim calcmode="lin" valueType="num">
                                      <p:cBhvr additive="base">
                                        <p:cTn id="17" dur="1000" fill="hold"/>
                                        <p:tgtEl>
                                          <p:spTgt spid="3">
                                            <p:txEl>
                                              <p:pRg st="2" end="2"/>
                                            </p:txEl>
                                          </p:spTgt>
                                        </p:tgtEl>
                                        <p:attrNameLst>
                                          <p:attrName>ppt_y</p:attrName>
                                        </p:attrNameLst>
                                      </p:cBhvr>
                                      <p:tavLst>
                                        <p:tav tm="0">
                                          <p:val>
                                            <p:strVal val="0-#ppt_h/2"/>
                                          </p:val>
                                        </p:tav>
                                        <p:tav tm="100000">
                                          <p:val>
                                            <p:strVal val="#ppt_y"/>
                                          </p:val>
                                        </p:tav>
                                      </p:tavLst>
                                    </p:anim>
                                  </p:childTnLst>
                                </p:cTn>
                              </p:par>
                            </p:childTnLst>
                          </p:cTn>
                        </p:par>
                        <p:par>
                          <p:cTn id="18" fill="hold">
                            <p:stCondLst>
                              <p:cond delay="3000"/>
                            </p:stCondLst>
                            <p:childTnLst>
                              <p:par>
                                <p:cTn id="19" presetID="2" presetClass="entr" presetSubtype="12" fill="hold" nodeType="after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 calcmode="lin" valueType="num">
                                      <p:cBhvr additive="base">
                                        <p:cTn id="21" dur="1000" fill="hold"/>
                                        <p:tgtEl>
                                          <p:spTgt spid="3">
                                            <p:txEl>
                                              <p:pRg st="3" end="3"/>
                                            </p:txEl>
                                          </p:spTgt>
                                        </p:tgtEl>
                                        <p:attrNameLst>
                                          <p:attrName>ppt_x</p:attrName>
                                        </p:attrNameLst>
                                      </p:cBhvr>
                                      <p:tavLst>
                                        <p:tav tm="0">
                                          <p:val>
                                            <p:strVal val="0-#ppt_w/2"/>
                                          </p:val>
                                        </p:tav>
                                        <p:tav tm="100000">
                                          <p:val>
                                            <p:strVal val="#ppt_x"/>
                                          </p:val>
                                        </p:tav>
                                      </p:tavLst>
                                    </p:anim>
                                    <p:anim calcmode="lin" valueType="num">
                                      <p:cBhvr additive="base">
                                        <p:cTn id="22" dur="10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par>
                          <p:cTn id="23" fill="hold">
                            <p:stCondLst>
                              <p:cond delay="4000"/>
                            </p:stCondLst>
                            <p:childTnLst>
                              <p:par>
                                <p:cTn id="24" presetID="2" presetClass="entr" presetSubtype="6" fill="hold" nodeType="afterEffect">
                                  <p:stCondLst>
                                    <p:cond delay="0"/>
                                  </p:stCondLst>
                                  <p:childTnLst>
                                    <p:set>
                                      <p:cBhvr>
                                        <p:cTn id="25" dur="1" fill="hold">
                                          <p:stCondLst>
                                            <p:cond delay="0"/>
                                          </p:stCondLst>
                                        </p:cTn>
                                        <p:tgtEl>
                                          <p:spTgt spid="3">
                                            <p:txEl>
                                              <p:pRg st="4" end="4"/>
                                            </p:txEl>
                                          </p:spTgt>
                                        </p:tgtEl>
                                        <p:attrNameLst>
                                          <p:attrName>style.visibility</p:attrName>
                                        </p:attrNameLst>
                                      </p:cBhvr>
                                      <p:to>
                                        <p:strVal val="visible"/>
                                      </p:to>
                                    </p:set>
                                    <p:anim calcmode="lin" valueType="num">
                                      <p:cBhvr additive="base">
                                        <p:cTn id="26" dur="1000" fill="hold"/>
                                        <p:tgtEl>
                                          <p:spTgt spid="3">
                                            <p:txEl>
                                              <p:pRg st="4" end="4"/>
                                            </p:txEl>
                                          </p:spTgt>
                                        </p:tgtEl>
                                        <p:attrNameLst>
                                          <p:attrName>ppt_x</p:attrName>
                                        </p:attrNameLst>
                                      </p:cBhvr>
                                      <p:tavLst>
                                        <p:tav tm="0">
                                          <p:val>
                                            <p:strVal val="1+#ppt_w/2"/>
                                          </p:val>
                                        </p:tav>
                                        <p:tav tm="100000">
                                          <p:val>
                                            <p:strVal val="#ppt_x"/>
                                          </p:val>
                                        </p:tav>
                                      </p:tavLst>
                                    </p:anim>
                                    <p:anim calcmode="lin" valueType="num">
                                      <p:cBhvr additive="base">
                                        <p:cTn id="27" dur="10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par>
                          <p:cTn id="28" fill="hold">
                            <p:stCondLst>
                              <p:cond delay="5000"/>
                            </p:stCondLst>
                            <p:childTnLst>
                              <p:par>
                                <p:cTn id="29" presetID="2" presetClass="entr" presetSubtype="1" fill="hold" nodeType="after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 calcmode="lin" valueType="num">
                                      <p:cBhvr additive="base">
                                        <p:cTn id="31"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2" dur="1000" fill="hold"/>
                                        <p:tgtEl>
                                          <p:spTgt spid="3">
                                            <p:txEl>
                                              <p:pRg st="5" end="5"/>
                                            </p:txEl>
                                          </p:spTgt>
                                        </p:tgtEl>
                                        <p:attrNameLst>
                                          <p:attrName>ppt_y</p:attrName>
                                        </p:attrNameLst>
                                      </p:cBhvr>
                                      <p:tavLst>
                                        <p:tav tm="0">
                                          <p:val>
                                            <p:strVal val="0-#ppt_h/2"/>
                                          </p:val>
                                        </p:tav>
                                        <p:tav tm="100000">
                                          <p:val>
                                            <p:strVal val="#ppt_y"/>
                                          </p:val>
                                        </p:tav>
                                      </p:tavLst>
                                    </p:anim>
                                  </p:childTnLst>
                                </p:cTn>
                              </p:par>
                            </p:childTnLst>
                          </p:cTn>
                        </p:par>
                        <p:par>
                          <p:cTn id="33" fill="hold">
                            <p:stCondLst>
                              <p:cond delay="6000"/>
                            </p:stCondLst>
                            <p:childTnLst>
                              <p:par>
                                <p:cTn id="34" presetID="2" presetClass="entr" presetSubtype="4" fill="hold" nodeType="afterEffect">
                                  <p:stCondLst>
                                    <p:cond delay="0"/>
                                  </p:stCondLst>
                                  <p:childTnLst>
                                    <p:set>
                                      <p:cBhvr>
                                        <p:cTn id="35" dur="1" fill="hold">
                                          <p:stCondLst>
                                            <p:cond delay="0"/>
                                          </p:stCondLst>
                                        </p:cTn>
                                        <p:tgtEl>
                                          <p:spTgt spid="3">
                                            <p:txEl>
                                              <p:pRg st="6" end="6"/>
                                            </p:txEl>
                                          </p:spTgt>
                                        </p:tgtEl>
                                        <p:attrNameLst>
                                          <p:attrName>style.visibility</p:attrName>
                                        </p:attrNameLst>
                                      </p:cBhvr>
                                      <p:to>
                                        <p:strVal val="visible"/>
                                      </p:to>
                                    </p:set>
                                    <p:anim calcmode="lin" valueType="num">
                                      <p:cBhvr additive="base">
                                        <p:cTn id="36"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7" dur="10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par>
                          <p:cTn id="38" fill="hold">
                            <p:stCondLst>
                              <p:cond delay="7000"/>
                            </p:stCondLst>
                            <p:childTnLst>
                              <p:par>
                                <p:cTn id="39" presetID="2" presetClass="entr" presetSubtype="2" fill="hold" nodeType="afterEffect">
                                  <p:stCondLst>
                                    <p:cond delay="0"/>
                                  </p:stCondLst>
                                  <p:childTnLst>
                                    <p:set>
                                      <p:cBhvr>
                                        <p:cTn id="40" dur="1" fill="hold">
                                          <p:stCondLst>
                                            <p:cond delay="0"/>
                                          </p:stCondLst>
                                        </p:cTn>
                                        <p:tgtEl>
                                          <p:spTgt spid="3">
                                            <p:txEl>
                                              <p:pRg st="7" end="7"/>
                                            </p:txEl>
                                          </p:spTgt>
                                        </p:tgtEl>
                                        <p:attrNameLst>
                                          <p:attrName>style.visibility</p:attrName>
                                        </p:attrNameLst>
                                      </p:cBhvr>
                                      <p:to>
                                        <p:strVal val="visible"/>
                                      </p:to>
                                    </p:set>
                                    <p:anim calcmode="lin" valueType="num">
                                      <p:cBhvr additive="base">
                                        <p:cTn id="41" dur="1000" fill="hold"/>
                                        <p:tgtEl>
                                          <p:spTgt spid="3">
                                            <p:txEl>
                                              <p:pRg st="7" end="7"/>
                                            </p:txEl>
                                          </p:spTgt>
                                        </p:tgtEl>
                                        <p:attrNameLst>
                                          <p:attrName>ppt_x</p:attrName>
                                        </p:attrNameLst>
                                      </p:cBhvr>
                                      <p:tavLst>
                                        <p:tav tm="0">
                                          <p:val>
                                            <p:strVal val="1+#ppt_w/2"/>
                                          </p:val>
                                        </p:tav>
                                        <p:tav tm="100000">
                                          <p:val>
                                            <p:strVal val="#ppt_x"/>
                                          </p:val>
                                        </p:tav>
                                      </p:tavLst>
                                    </p:anim>
                                    <p:anim calcmode="lin" valueType="num">
                                      <p:cBhvr additive="base">
                                        <p:cTn id="42" dur="1000" fill="hold"/>
                                        <p:tgtEl>
                                          <p:spTgt spid="3">
                                            <p:txEl>
                                              <p:pRg st="7" end="7"/>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4.xml><?xml version="1.0" encoding="utf-8"?>
<p:sld xmlns:a="http://schemas.openxmlformats.org/drawingml/2006/main" xmlns:r="http://schemas.openxmlformats.org/officeDocument/2006/relationships" xmlns:p="http://schemas.openxmlformats.org/presentationml/2006/main">
  <p:cSld>
    <p:bg>
      <p:bgPr>
        <a:gradFill flip="none" rotWithShape="1">
          <a:gsLst>
            <a:gs pos="9000">
              <a:schemeClr val="accent6">
                <a:lumMod val="75000"/>
              </a:schemeClr>
            </a:gs>
            <a:gs pos="89000">
              <a:schemeClr val="accent6">
                <a:lumMod val="75000"/>
              </a:schemeClr>
            </a:gs>
            <a:gs pos="78000">
              <a:schemeClr val="accent5">
                <a:lumMod val="75000"/>
              </a:schemeClr>
            </a:gs>
            <a:gs pos="19000">
              <a:schemeClr val="accent5">
                <a:lumMod val="75000"/>
              </a:schemeClr>
            </a:gs>
            <a:gs pos="100000">
              <a:schemeClr val="accent5">
                <a:lumMod val="5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9600" y="419100"/>
            <a:ext cx="7620000" cy="4281596"/>
          </a:xfrm>
          <a:prstGeom prst="rect">
            <a:avLst/>
          </a:prstGeom>
          <a:scene3d>
            <a:camera prst="orthographicFront"/>
            <a:lightRig rig="threePt" dir="t"/>
          </a:scene3d>
          <a:sp3d>
            <a:bevelT w="101600" prst="riblet"/>
          </a:sp3d>
        </p:spPr>
      </p:pic>
      <p:sp>
        <p:nvSpPr>
          <p:cNvPr id="4" name="TextBox 3"/>
          <p:cNvSpPr txBox="1"/>
          <p:nvPr/>
        </p:nvSpPr>
        <p:spPr>
          <a:xfrm>
            <a:off x="381000" y="4076700"/>
            <a:ext cx="8305800" cy="1615827"/>
          </a:xfrm>
          <a:prstGeom prst="rect">
            <a:avLst/>
          </a:prstGeom>
          <a:noFill/>
        </p:spPr>
        <p:txBody>
          <a:bodyPr wrap="square" rtlCol="0">
            <a:spAutoFit/>
          </a:bodyPr>
          <a:lstStyle/>
          <a:p>
            <a:pPr algn="ctr"/>
            <a:r>
              <a:rPr lang="en-US" sz="3300" b="1" spc="300" dirty="0">
                <a:ln>
                  <a:solidFill>
                    <a:schemeClr val="bg2">
                      <a:lumMod val="75000"/>
                    </a:schemeClr>
                  </a:solidFill>
                </a:ln>
                <a:solidFill>
                  <a:schemeClr val="accent6">
                    <a:lumMod val="75000"/>
                  </a:schemeClr>
                </a:solidFill>
                <a:effectLst>
                  <a:outerShdw blurRad="50800" dist="50800" dir="5400000" algn="ctr" rotWithShape="0">
                    <a:schemeClr val="accent5">
                      <a:lumMod val="75000"/>
                    </a:schemeClr>
                  </a:outerShdw>
                </a:effectLst>
                <a:latin typeface="Segoe Marker" pitchFamily="66" charset="0"/>
              </a:rPr>
              <a:t>Our students </a:t>
            </a:r>
            <a:r>
              <a:rPr lang="en-US" sz="3300" b="1" spc="300" dirty="0" smtClean="0">
                <a:ln>
                  <a:solidFill>
                    <a:schemeClr val="bg2">
                      <a:lumMod val="75000"/>
                    </a:schemeClr>
                  </a:solidFill>
                </a:ln>
                <a:solidFill>
                  <a:schemeClr val="accent6">
                    <a:lumMod val="75000"/>
                  </a:schemeClr>
                </a:solidFill>
                <a:effectLst>
                  <a:outerShdw blurRad="50800" dist="50800" dir="5400000" algn="ctr" rotWithShape="0">
                    <a:schemeClr val="accent5">
                      <a:lumMod val="75000"/>
                    </a:schemeClr>
                  </a:outerShdw>
                </a:effectLst>
                <a:latin typeface="Segoe Marker" pitchFamily="66" charset="0"/>
              </a:rPr>
              <a:t>represent </a:t>
            </a:r>
            <a:r>
              <a:rPr lang="en-US" sz="3300" b="1" spc="300" dirty="0">
                <a:ln>
                  <a:solidFill>
                    <a:schemeClr val="bg2">
                      <a:lumMod val="75000"/>
                    </a:schemeClr>
                  </a:solidFill>
                </a:ln>
                <a:solidFill>
                  <a:schemeClr val="accent6">
                    <a:lumMod val="75000"/>
                  </a:schemeClr>
                </a:solidFill>
                <a:effectLst>
                  <a:outerShdw blurRad="50800" dist="50800" dir="5400000" algn="ctr" rotWithShape="0">
                    <a:schemeClr val="accent5">
                      <a:lumMod val="75000"/>
                    </a:schemeClr>
                  </a:outerShdw>
                </a:effectLst>
                <a:latin typeface="Segoe Marker" pitchFamily="66" charset="0"/>
              </a:rPr>
              <a:t>a diverse cross section of the population and </a:t>
            </a:r>
            <a:r>
              <a:rPr lang="en-US" sz="3300" b="1" spc="300" dirty="0" smtClean="0">
                <a:ln>
                  <a:solidFill>
                    <a:schemeClr val="bg2">
                      <a:lumMod val="75000"/>
                    </a:schemeClr>
                  </a:solidFill>
                </a:ln>
                <a:solidFill>
                  <a:schemeClr val="accent6">
                    <a:lumMod val="75000"/>
                  </a:schemeClr>
                </a:solidFill>
                <a:effectLst>
                  <a:outerShdw blurRad="50800" dist="50800" dir="5400000" algn="ctr" rotWithShape="0">
                    <a:schemeClr val="accent5">
                      <a:lumMod val="75000"/>
                    </a:schemeClr>
                  </a:outerShdw>
                </a:effectLst>
                <a:latin typeface="Segoe Marker" pitchFamily="66" charset="0"/>
              </a:rPr>
              <a:t>will </a:t>
            </a:r>
            <a:r>
              <a:rPr lang="en-US" sz="3300" b="1" spc="300" dirty="0">
                <a:ln>
                  <a:solidFill>
                    <a:schemeClr val="bg2">
                      <a:lumMod val="75000"/>
                    </a:schemeClr>
                  </a:solidFill>
                </a:ln>
                <a:solidFill>
                  <a:schemeClr val="accent6">
                    <a:lumMod val="75000"/>
                  </a:schemeClr>
                </a:solidFill>
                <a:effectLst>
                  <a:outerShdw blurRad="50800" dist="50800" dir="5400000" algn="ctr" rotWithShape="0">
                    <a:schemeClr val="accent5">
                      <a:lumMod val="75000"/>
                    </a:schemeClr>
                  </a:outerShdw>
                </a:effectLst>
                <a:latin typeface="Segoe Marker" pitchFamily="66" charset="0"/>
              </a:rPr>
              <a:t>be among tomorrow's leaders</a:t>
            </a:r>
          </a:p>
        </p:txBody>
      </p:sp>
    </p:spTree>
    <p:extLst>
      <p:ext uri="{BB962C8B-B14F-4D97-AF65-F5344CB8AC3E}">
        <p14:creationId xmlns:p14="http://schemas.microsoft.com/office/powerpoint/2010/main" val="2400991929"/>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anim calcmode="lin" valueType="num">
                                      <p:cBhvr>
                                        <p:cTn id="8" dur="750" fill="hold"/>
                                        <p:tgtEl>
                                          <p:spTgt spid="2"/>
                                        </p:tgtEl>
                                        <p:attrNameLst>
                                          <p:attrName>style.rotation</p:attrName>
                                        </p:attrNameLst>
                                      </p:cBhvr>
                                      <p:tavLst>
                                        <p:tav tm="0">
                                          <p:val>
                                            <p:fltVal val="720"/>
                                          </p:val>
                                        </p:tav>
                                        <p:tav tm="100000">
                                          <p:val>
                                            <p:fltVal val="0"/>
                                          </p:val>
                                        </p:tav>
                                      </p:tavLst>
                                    </p:anim>
                                    <p:anim calcmode="lin" valueType="num">
                                      <p:cBhvr>
                                        <p:cTn id="9" dur="750" fill="hold"/>
                                        <p:tgtEl>
                                          <p:spTgt spid="2"/>
                                        </p:tgtEl>
                                        <p:attrNameLst>
                                          <p:attrName>ppt_h</p:attrName>
                                        </p:attrNameLst>
                                      </p:cBhvr>
                                      <p:tavLst>
                                        <p:tav tm="0">
                                          <p:val>
                                            <p:fltVal val="0"/>
                                          </p:val>
                                        </p:tav>
                                        <p:tav tm="100000">
                                          <p:val>
                                            <p:strVal val="#ppt_h"/>
                                          </p:val>
                                        </p:tav>
                                      </p:tavLst>
                                    </p:anim>
                                    <p:anim calcmode="lin" valueType="num">
                                      <p:cBhvr>
                                        <p:cTn id="10" dur="750" fill="hold"/>
                                        <p:tgtEl>
                                          <p:spTgt spid="2"/>
                                        </p:tgtEl>
                                        <p:attrNameLst>
                                          <p:attrName>ppt_w</p:attrName>
                                        </p:attrNameLst>
                                      </p:cBhvr>
                                      <p:tavLst>
                                        <p:tav tm="0">
                                          <p:val>
                                            <p:fltVal val="0"/>
                                          </p:val>
                                        </p:tav>
                                        <p:tav tm="100000">
                                          <p:val>
                                            <p:strVal val="#ppt_w"/>
                                          </p:val>
                                        </p:tav>
                                      </p:tavLst>
                                    </p:anim>
                                  </p:childTnLst>
                                </p:cTn>
                              </p:par>
                            </p:childTnLst>
                          </p:cTn>
                        </p:par>
                        <p:par>
                          <p:cTn id="11" fill="hold">
                            <p:stCondLst>
                              <p:cond delay="750"/>
                            </p:stCondLst>
                            <p:childTnLst>
                              <p:par>
                                <p:cTn id="12" presetID="34" presetClass="emph" presetSubtype="0" fill="hold" grpId="0" nodeType="afterEffect">
                                  <p:stCondLst>
                                    <p:cond delay="0"/>
                                  </p:stCondLst>
                                  <p:iterate type="lt">
                                    <p:tmPct val="10000"/>
                                  </p:iterate>
                                  <p:childTnLst>
                                    <p:animMotion origin="layout" path="M 0.0 0.0 L 0.0 -0.07213" pathEditMode="relative" ptsTypes="">
                                      <p:cBhvr>
                                        <p:cTn id="13" dur="1000" accel="50000" decel="50000" autoRev="1" fill="hold">
                                          <p:stCondLst>
                                            <p:cond delay="0"/>
                                          </p:stCondLst>
                                        </p:cTn>
                                        <p:tgtEl>
                                          <p:spTgt spid="4"/>
                                        </p:tgtEl>
                                        <p:attrNameLst>
                                          <p:attrName>ppt_x</p:attrName>
                                          <p:attrName>ppt_y</p:attrName>
                                        </p:attrNameLst>
                                      </p:cBhvr>
                                    </p:animMotion>
                                    <p:animRot by="1500000">
                                      <p:cBhvr>
                                        <p:cTn id="14" dur="500" fill="hold">
                                          <p:stCondLst>
                                            <p:cond delay="0"/>
                                          </p:stCondLst>
                                        </p:cTn>
                                        <p:tgtEl>
                                          <p:spTgt spid="4"/>
                                        </p:tgtEl>
                                        <p:attrNameLst>
                                          <p:attrName>r</p:attrName>
                                        </p:attrNameLst>
                                      </p:cBhvr>
                                    </p:animRot>
                                    <p:animRot by="-1500000">
                                      <p:cBhvr>
                                        <p:cTn id="15" dur="500" fill="hold">
                                          <p:stCondLst>
                                            <p:cond delay="500"/>
                                          </p:stCondLst>
                                        </p:cTn>
                                        <p:tgtEl>
                                          <p:spTgt spid="4"/>
                                        </p:tgtEl>
                                        <p:attrNameLst>
                                          <p:attrName>r</p:attrName>
                                        </p:attrNameLst>
                                      </p:cBhvr>
                                    </p:animRot>
                                    <p:animRot by="-1500000">
                                      <p:cBhvr>
                                        <p:cTn id="16" dur="500" fill="hold">
                                          <p:stCondLst>
                                            <p:cond delay="1000"/>
                                          </p:stCondLst>
                                        </p:cTn>
                                        <p:tgtEl>
                                          <p:spTgt spid="4"/>
                                        </p:tgtEl>
                                        <p:attrNameLst>
                                          <p:attrName>r</p:attrName>
                                        </p:attrNameLst>
                                      </p:cBhvr>
                                    </p:animRot>
                                    <p:animRot by="1500000">
                                      <p:cBhvr>
                                        <p:cTn id="17" dur="500" fill="hold">
                                          <p:stCondLst>
                                            <p:cond delay="1500"/>
                                          </p:stCondLst>
                                        </p:cTn>
                                        <p:tgtEl>
                                          <p:spTgt spid="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chemeClr val="accent3">
                <a:lumMod val="50000"/>
              </a:schemeClr>
            </a:gs>
            <a:gs pos="72000">
              <a:schemeClr val="accent6">
                <a:lumMod val="50000"/>
              </a:schemeClr>
            </a:gs>
            <a:gs pos="46000">
              <a:schemeClr val="accent2">
                <a:lumMod val="50000"/>
              </a:schemeClr>
            </a:gs>
            <a:gs pos="89000">
              <a:schemeClr val="bg2">
                <a:lumMod val="75000"/>
              </a:schemeClr>
            </a:gs>
          </a:gsLst>
          <a:lin ang="8100000" scaled="1"/>
          <a:tileRect/>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6400" y="409575"/>
            <a:ext cx="2056448" cy="226695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4000" y="409575"/>
            <a:ext cx="2056448" cy="2266950"/>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14500" y="2905124"/>
            <a:ext cx="2056448" cy="2266950"/>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34000" y="2943224"/>
            <a:ext cx="2056448" cy="2266950"/>
          </a:xfrm>
          <a:prstGeom prst="rect">
            <a:avLst/>
          </a:prstGeom>
        </p:spPr>
      </p:pic>
    </p:spTree>
    <p:extLst>
      <p:ext uri="{BB962C8B-B14F-4D97-AF65-F5344CB8AC3E}">
        <p14:creationId xmlns:p14="http://schemas.microsoft.com/office/powerpoint/2010/main" val="1845499946"/>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500"/>
                                        <p:tgtEl>
                                          <p:spTgt spid="2"/>
                                        </p:tgtEl>
                                      </p:cBhvr>
                                    </p:animEffect>
                                  </p:childTnLst>
                                </p:cTn>
                              </p:par>
                            </p:childTnLst>
                          </p:cTn>
                        </p:par>
                        <p:par>
                          <p:cTn id="8" fill="hold">
                            <p:stCondLst>
                              <p:cond delay="1500"/>
                            </p:stCondLst>
                            <p:childTnLst>
                              <p:par>
                                <p:cTn id="9" presetID="10" presetClass="entr" presetSubtype="0"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1500"/>
                                        <p:tgtEl>
                                          <p:spTgt spid="3"/>
                                        </p:tgtEl>
                                      </p:cBhvr>
                                    </p:animEffect>
                                  </p:childTnLst>
                                </p:cTn>
                              </p:par>
                            </p:childTnLst>
                          </p:cTn>
                        </p:par>
                        <p:par>
                          <p:cTn id="12" fill="hold">
                            <p:stCondLst>
                              <p:cond delay="3000"/>
                            </p:stCondLst>
                            <p:childTnLst>
                              <p:par>
                                <p:cTn id="13" presetID="10" presetClass="entr" presetSubtype="0"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1500"/>
                                        <p:tgtEl>
                                          <p:spTgt spid="4"/>
                                        </p:tgtEl>
                                      </p:cBhvr>
                                    </p:animEffect>
                                  </p:childTnLst>
                                </p:cTn>
                              </p:par>
                            </p:childTnLst>
                          </p:cTn>
                        </p:par>
                        <p:par>
                          <p:cTn id="16" fill="hold">
                            <p:stCondLst>
                              <p:cond delay="4500"/>
                            </p:stCondLst>
                            <p:childTnLst>
                              <p:par>
                                <p:cTn id="17" presetID="10" presetClass="entr" presetSubtype="0" fill="hold"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1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flip="none" rotWithShape="1">
          <a:gsLst>
            <a:gs pos="6000">
              <a:srgbClr val="990099"/>
            </a:gs>
            <a:gs pos="88000">
              <a:srgbClr val="990099"/>
            </a:gs>
            <a:gs pos="72000">
              <a:schemeClr val="accent4">
                <a:lumMod val="50000"/>
              </a:schemeClr>
            </a:gs>
            <a:gs pos="35000">
              <a:schemeClr val="bg2">
                <a:tint val="45000"/>
                <a:shade val="99000"/>
                <a:satMod val="350000"/>
              </a:schemeClr>
            </a:gs>
            <a:gs pos="100000">
              <a:schemeClr val="bg2">
                <a:lumMod val="60000"/>
                <a:lumOff val="4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print">
            <a:extLst>
              <a:ext uri="{28A0092B-C50C-407E-A947-70E740481C1C}">
                <a14:useLocalDpi xmlns:a14="http://schemas.microsoft.com/office/drawing/2010/main" val="0"/>
              </a:ext>
            </a:extLst>
          </a:blip>
          <a:srcRect l="1802" t="22001" r="8270" b="20400"/>
          <a:stretch/>
        </p:blipFill>
        <p:spPr>
          <a:xfrm>
            <a:off x="282385" y="266700"/>
            <a:ext cx="8565502" cy="4114800"/>
          </a:xfrm>
          <a:prstGeom prst="rect">
            <a:avLst/>
          </a:prstGeom>
          <a:scene3d>
            <a:camera prst="orthographicFront"/>
            <a:lightRig rig="threePt" dir="t"/>
          </a:scene3d>
          <a:sp3d extrusionH="76200">
            <a:bevelT/>
            <a:extrusionClr>
              <a:schemeClr val="accent4">
                <a:lumMod val="75000"/>
              </a:schemeClr>
            </a:extrusionClr>
          </a:sp3d>
        </p:spPr>
      </p:pic>
      <p:sp>
        <p:nvSpPr>
          <p:cNvPr id="5" name="TextBox 4"/>
          <p:cNvSpPr txBox="1"/>
          <p:nvPr/>
        </p:nvSpPr>
        <p:spPr>
          <a:xfrm>
            <a:off x="282385" y="4567839"/>
            <a:ext cx="8458200" cy="677108"/>
          </a:xfrm>
          <a:prstGeom prst="rect">
            <a:avLst/>
          </a:prstGeom>
          <a:noFill/>
          <a:effectLst>
            <a:innerShdw blurRad="63500" dist="50800" dir="16200000">
              <a:prstClr val="black">
                <a:alpha val="50000"/>
              </a:prstClr>
            </a:innerShdw>
          </a:effectLst>
        </p:spPr>
        <p:txBody>
          <a:bodyPr wrap="square" rtlCol="0">
            <a:spAutoFit/>
            <a:scene3d>
              <a:camera prst="orthographicFront"/>
              <a:lightRig rig="soft" dir="t">
                <a:rot lat="0" lon="0" rev="1800000"/>
              </a:lightRig>
            </a:scene3d>
            <a:sp3d extrusionH="57150" contourW="12700" prstMaterial="metal">
              <a:bevelB h="0"/>
              <a:extrusionClr>
                <a:schemeClr val="bg2">
                  <a:lumMod val="60000"/>
                  <a:lumOff val="40000"/>
                </a:schemeClr>
              </a:extrusionClr>
              <a:contourClr>
                <a:schemeClr val="bg2">
                  <a:lumMod val="75000"/>
                </a:schemeClr>
              </a:contourClr>
            </a:sp3d>
          </a:bodyPr>
          <a:lstStyle/>
          <a:p>
            <a:pPr algn="ctr"/>
            <a:r>
              <a:rPr lang="en-US" sz="3800" dirty="0" smtClean="0">
                <a:solidFill>
                  <a:srgbClr val="7030A0"/>
                </a:solidFill>
                <a:effectLst>
                  <a:glow rad="88900">
                    <a:schemeClr val="accent1">
                      <a:alpha val="81000"/>
                    </a:schemeClr>
                  </a:glow>
                  <a:outerShdw blurRad="38100" dist="38100" dir="2700000" algn="tl">
                    <a:srgbClr val="000000">
                      <a:alpha val="43137"/>
                    </a:srgbClr>
                  </a:outerShdw>
                  <a:reflection stA="28000" endPos="33000" dir="5400000" sy="-100000" algn="bl" rotWithShape="0"/>
                </a:effectLst>
                <a:latin typeface="Impact" pitchFamily="34" charset="0"/>
              </a:rPr>
              <a:t>Engineering Technology Department Staff</a:t>
            </a:r>
            <a:endParaRPr lang="en-US" sz="3800" dirty="0">
              <a:solidFill>
                <a:srgbClr val="7030A0"/>
              </a:solidFill>
              <a:effectLst>
                <a:glow rad="88900">
                  <a:schemeClr val="accent1">
                    <a:alpha val="81000"/>
                  </a:schemeClr>
                </a:glow>
                <a:outerShdw blurRad="38100" dist="38100" dir="2700000" algn="tl">
                  <a:srgbClr val="000000">
                    <a:alpha val="43137"/>
                  </a:srgbClr>
                </a:outerShdw>
                <a:reflection stA="28000" endPos="33000" dir="5400000" sy="-100000" algn="bl" rotWithShape="0"/>
              </a:effectLst>
              <a:latin typeface="Impact" pitchFamily="34" charset="0"/>
            </a:endParaRPr>
          </a:p>
        </p:txBody>
      </p:sp>
    </p:spTree>
    <p:extLst>
      <p:ext uri="{BB962C8B-B14F-4D97-AF65-F5344CB8AC3E}">
        <p14:creationId xmlns:p14="http://schemas.microsoft.com/office/powerpoint/2010/main" val="3776336724"/>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edge">
                                      <p:cBhvr>
                                        <p:cTn id="7" dur="2000"/>
                                        <p:tgtEl>
                                          <p:spTgt spid="2"/>
                                        </p:tgtEl>
                                      </p:cBhvr>
                                    </p:animEffect>
                                  </p:childTnLst>
                                </p:cTn>
                              </p:par>
                            </p:childTnLst>
                          </p:cTn>
                        </p:par>
                        <p:par>
                          <p:cTn id="8" fill="hold">
                            <p:stCondLst>
                              <p:cond delay="2000"/>
                            </p:stCondLst>
                            <p:childTnLst>
                              <p:par>
                                <p:cTn id="9" presetID="6" presetClass="entr" presetSubtype="16"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circle(in)">
                                      <p:cBhvr>
                                        <p:cTn id="11"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flip="none" rotWithShape="1">
          <a:gsLst>
            <a:gs pos="20000">
              <a:schemeClr val="accent2">
                <a:lumMod val="50000"/>
              </a:schemeClr>
            </a:gs>
            <a:gs pos="10000">
              <a:schemeClr val="accent2">
                <a:lumMod val="75000"/>
              </a:schemeClr>
            </a:gs>
            <a:gs pos="89000">
              <a:schemeClr val="accent2">
                <a:lumMod val="75000"/>
              </a:schemeClr>
            </a:gs>
            <a:gs pos="66000">
              <a:schemeClr val="accent6">
                <a:lumMod val="75000"/>
              </a:schemeClr>
            </a:gs>
            <a:gs pos="46000">
              <a:schemeClr val="accent6">
                <a:lumMod val="60000"/>
                <a:lumOff val="40000"/>
              </a:schemeClr>
            </a:gs>
            <a:gs pos="100000">
              <a:schemeClr val="accent6">
                <a:lumMod val="60000"/>
                <a:lumOff val="4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3962400" y="2324100"/>
            <a:ext cx="4876800" cy="3200400"/>
          </a:xfrm>
          <a:prstGeom prst="rect">
            <a:avLst/>
          </a:prstGeom>
          <a:effectLst>
            <a:glow rad="63500">
              <a:schemeClr val="accent6">
                <a:lumMod val="75000"/>
              </a:schemeClr>
            </a:glow>
          </a:effectLst>
        </p:spPr>
      </p:pic>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6396" y="176088"/>
            <a:ext cx="4572000" cy="2892829"/>
          </a:xfrm>
          <a:prstGeom prst="rect">
            <a:avLst/>
          </a:prstGeom>
          <a:effectLst>
            <a:glow rad="50800">
              <a:schemeClr val="accent6">
                <a:lumMod val="75000"/>
              </a:schemeClr>
            </a:glow>
          </a:effectLst>
          <a:scene3d>
            <a:camera prst="orthographicFront"/>
            <a:lightRig rig="threePt" dir="t"/>
          </a:scene3d>
          <a:sp3d>
            <a:bevelB w="114300" prst="hardEdge"/>
          </a:sp3d>
        </p:spPr>
      </p:pic>
      <p:sp>
        <p:nvSpPr>
          <p:cNvPr id="8" name="TextBox 7"/>
          <p:cNvSpPr txBox="1"/>
          <p:nvPr/>
        </p:nvSpPr>
        <p:spPr>
          <a:xfrm>
            <a:off x="3962400" y="155188"/>
            <a:ext cx="5205271" cy="1246495"/>
          </a:xfrm>
          <a:prstGeom prst="rect">
            <a:avLst/>
          </a:prstGeom>
          <a:noFill/>
        </p:spPr>
        <p:txBody>
          <a:bodyPr wrap="none" rtlCol="0">
            <a:spAutoFit/>
          </a:bodyPr>
          <a:lstStyle/>
          <a:p>
            <a:r>
              <a:rPr lang="en-US" sz="4000" b="1" dirty="0">
                <a:solidFill>
                  <a:schemeClr val="accent2">
                    <a:lumMod val="75000"/>
                  </a:schemeClr>
                </a:solidFill>
                <a:effectLst>
                  <a:glow rad="101600">
                    <a:schemeClr val="accent6">
                      <a:lumMod val="60000"/>
                      <a:lumOff val="40000"/>
                    </a:schemeClr>
                  </a:glow>
                </a:effectLst>
                <a:latin typeface="Adobe Gothic Std B" pitchFamily="34" charset="-128"/>
                <a:ea typeface="Adobe Gothic Std B" pitchFamily="34" charset="-128"/>
                <a:cs typeface="Angsana New" pitchFamily="18" charset="-34"/>
              </a:rPr>
              <a:t>21</a:t>
            </a:r>
            <a:r>
              <a:rPr lang="en-US" sz="2800" b="1" dirty="0">
                <a:solidFill>
                  <a:schemeClr val="accent2">
                    <a:lumMod val="75000"/>
                  </a:schemeClr>
                </a:solidFill>
                <a:effectLst>
                  <a:glow rad="101600">
                    <a:schemeClr val="accent6">
                      <a:lumMod val="60000"/>
                      <a:lumOff val="40000"/>
                    </a:schemeClr>
                  </a:glow>
                </a:effectLst>
                <a:latin typeface="Adobe Gothic Std B" pitchFamily="34" charset="-128"/>
                <a:ea typeface="Adobe Gothic Std B" pitchFamily="34" charset="-128"/>
                <a:cs typeface="Angsana New" pitchFamily="18" charset="-34"/>
              </a:rPr>
              <a:t> full-time </a:t>
            </a:r>
            <a:r>
              <a:rPr lang="en-US" sz="2800" b="1" dirty="0" smtClean="0">
                <a:solidFill>
                  <a:schemeClr val="accent2">
                    <a:lumMod val="75000"/>
                  </a:schemeClr>
                </a:solidFill>
                <a:effectLst>
                  <a:glow rad="101600">
                    <a:schemeClr val="accent6">
                      <a:lumMod val="60000"/>
                      <a:lumOff val="40000"/>
                    </a:schemeClr>
                  </a:glow>
                </a:effectLst>
                <a:latin typeface="Adobe Gothic Std B" pitchFamily="34" charset="-128"/>
                <a:ea typeface="Adobe Gothic Std B" pitchFamily="34" charset="-128"/>
                <a:cs typeface="Angsana New" pitchFamily="18" charset="-34"/>
              </a:rPr>
              <a:t>faculty</a:t>
            </a:r>
            <a:r>
              <a:rPr lang="en-US" sz="2800" b="1" dirty="0">
                <a:solidFill>
                  <a:schemeClr val="accent2">
                    <a:lumMod val="75000"/>
                  </a:schemeClr>
                </a:solidFill>
                <a:effectLst>
                  <a:glow rad="101600">
                    <a:schemeClr val="accent6">
                      <a:lumMod val="60000"/>
                      <a:lumOff val="40000"/>
                    </a:schemeClr>
                  </a:glow>
                </a:effectLst>
                <a:latin typeface="Adobe Gothic Std B" pitchFamily="34" charset="-128"/>
                <a:ea typeface="Adobe Gothic Std B" pitchFamily="34" charset="-128"/>
                <a:cs typeface="Angsana New" pitchFamily="18" charset="-34"/>
              </a:rPr>
              <a:t> </a:t>
            </a:r>
            <a:r>
              <a:rPr lang="en-US" sz="2800" b="1" dirty="0" smtClean="0">
                <a:solidFill>
                  <a:schemeClr val="accent2">
                    <a:lumMod val="75000"/>
                  </a:schemeClr>
                </a:solidFill>
                <a:effectLst>
                  <a:glow rad="101600">
                    <a:schemeClr val="accent6">
                      <a:lumMod val="60000"/>
                      <a:lumOff val="40000"/>
                    </a:schemeClr>
                  </a:glow>
                </a:effectLst>
                <a:latin typeface="Adobe Gothic Std B" pitchFamily="34" charset="-128"/>
                <a:ea typeface="Adobe Gothic Std B" pitchFamily="34" charset="-128"/>
                <a:cs typeface="Angsana New" pitchFamily="18" charset="-34"/>
              </a:rPr>
              <a:t>members </a:t>
            </a:r>
          </a:p>
          <a:p>
            <a:endParaRPr lang="en-US" sz="1800" b="1" dirty="0">
              <a:solidFill>
                <a:schemeClr val="accent2">
                  <a:lumMod val="75000"/>
                </a:schemeClr>
              </a:solidFill>
              <a:effectLst>
                <a:glow rad="101600">
                  <a:schemeClr val="accent6">
                    <a:lumMod val="60000"/>
                    <a:lumOff val="40000"/>
                  </a:schemeClr>
                </a:glow>
              </a:effectLst>
              <a:latin typeface="Adobe Gothic Std B" pitchFamily="34" charset="-128"/>
              <a:ea typeface="Adobe Gothic Std B" pitchFamily="34" charset="-128"/>
              <a:cs typeface="Angsana New" pitchFamily="18" charset="-34"/>
            </a:endParaRPr>
          </a:p>
          <a:p>
            <a:endParaRPr lang="en-US" dirty="0"/>
          </a:p>
        </p:txBody>
      </p:sp>
      <p:sp>
        <p:nvSpPr>
          <p:cNvPr id="10" name="TextBox 9"/>
          <p:cNvSpPr txBox="1"/>
          <p:nvPr/>
        </p:nvSpPr>
        <p:spPr>
          <a:xfrm>
            <a:off x="381000" y="3950570"/>
            <a:ext cx="7905391" cy="830997"/>
          </a:xfrm>
          <a:prstGeom prst="rect">
            <a:avLst/>
          </a:prstGeom>
          <a:noFill/>
        </p:spPr>
        <p:txBody>
          <a:bodyPr wrap="square" rtlCol="0">
            <a:spAutoFit/>
          </a:bodyPr>
          <a:lstStyle/>
          <a:p>
            <a:r>
              <a:rPr lang="en-US" sz="2400" b="1" dirty="0">
                <a:solidFill>
                  <a:schemeClr val="accent2">
                    <a:lumMod val="75000"/>
                  </a:schemeClr>
                </a:solidFill>
                <a:effectLst>
                  <a:glow rad="101600">
                    <a:schemeClr val="accent6">
                      <a:lumMod val="60000"/>
                      <a:lumOff val="40000"/>
                    </a:schemeClr>
                  </a:glow>
                </a:effectLst>
                <a:latin typeface="Adobe Gothic Std B" pitchFamily="34" charset="-128"/>
                <a:ea typeface="Adobe Gothic Std B" pitchFamily="34" charset="-128"/>
                <a:cs typeface="Angsana New" pitchFamily="18" charset="-34"/>
              </a:rPr>
              <a:t>and many years of </a:t>
            </a:r>
            <a:endParaRPr lang="en-US" sz="2400" b="1" dirty="0" smtClean="0">
              <a:solidFill>
                <a:schemeClr val="accent2">
                  <a:lumMod val="75000"/>
                </a:schemeClr>
              </a:solidFill>
              <a:effectLst>
                <a:glow rad="101600">
                  <a:schemeClr val="accent6">
                    <a:lumMod val="60000"/>
                    <a:lumOff val="40000"/>
                  </a:schemeClr>
                </a:glow>
              </a:effectLst>
              <a:latin typeface="Adobe Gothic Std B" pitchFamily="34" charset="-128"/>
              <a:ea typeface="Adobe Gothic Std B" pitchFamily="34" charset="-128"/>
              <a:cs typeface="Angsana New" pitchFamily="18" charset="-34"/>
            </a:endParaRPr>
          </a:p>
          <a:p>
            <a:r>
              <a:rPr lang="en-US" sz="2400" b="1" dirty="0" smtClean="0">
                <a:solidFill>
                  <a:schemeClr val="accent2">
                    <a:lumMod val="75000"/>
                  </a:schemeClr>
                </a:solidFill>
                <a:effectLst>
                  <a:glow rad="101600">
                    <a:schemeClr val="accent6">
                      <a:lumMod val="60000"/>
                      <a:lumOff val="40000"/>
                    </a:schemeClr>
                  </a:glow>
                </a:effectLst>
                <a:latin typeface="Adobe Gothic Std B" pitchFamily="34" charset="-128"/>
                <a:ea typeface="Adobe Gothic Std B" pitchFamily="34" charset="-128"/>
                <a:cs typeface="Angsana New" pitchFamily="18" charset="-34"/>
              </a:rPr>
              <a:t>Industrial Engineering Experience</a:t>
            </a:r>
            <a:endParaRPr lang="en-US" sz="2400" b="1" dirty="0">
              <a:solidFill>
                <a:schemeClr val="accent2">
                  <a:lumMod val="75000"/>
                </a:schemeClr>
              </a:solidFill>
              <a:effectLst>
                <a:glow rad="101600">
                  <a:schemeClr val="accent6">
                    <a:lumMod val="60000"/>
                    <a:lumOff val="40000"/>
                  </a:schemeClr>
                </a:glow>
              </a:effectLst>
              <a:latin typeface="Adobe Gothic Std B" pitchFamily="34" charset="-128"/>
              <a:ea typeface="Adobe Gothic Std B" pitchFamily="34" charset="-128"/>
              <a:cs typeface="Angsana New" pitchFamily="18" charset="-34"/>
            </a:endParaRPr>
          </a:p>
        </p:txBody>
      </p:sp>
      <p:sp>
        <p:nvSpPr>
          <p:cNvPr id="11" name="TextBox 10"/>
          <p:cNvSpPr txBox="1"/>
          <p:nvPr/>
        </p:nvSpPr>
        <p:spPr>
          <a:xfrm>
            <a:off x="5486400" y="885825"/>
            <a:ext cx="3331361" cy="830997"/>
          </a:xfrm>
          <a:prstGeom prst="rect">
            <a:avLst/>
          </a:prstGeom>
          <a:noFill/>
        </p:spPr>
        <p:txBody>
          <a:bodyPr wrap="none" rtlCol="0">
            <a:spAutoFit/>
          </a:bodyPr>
          <a:lstStyle/>
          <a:p>
            <a:r>
              <a:rPr lang="en-US" sz="2400" b="1" dirty="0" smtClean="0">
                <a:solidFill>
                  <a:schemeClr val="accent2">
                    <a:lumMod val="75000"/>
                  </a:schemeClr>
                </a:solidFill>
                <a:effectLst>
                  <a:glow rad="101600">
                    <a:schemeClr val="accent6">
                      <a:lumMod val="60000"/>
                      <a:lumOff val="40000"/>
                    </a:schemeClr>
                  </a:glow>
                </a:effectLst>
                <a:latin typeface="Adobe Gothic Std B" pitchFamily="34" charset="-128"/>
                <a:ea typeface="Adobe Gothic Std B" pitchFamily="34" charset="-128"/>
                <a:cs typeface="Angsana New" pitchFamily="18" charset="-34"/>
              </a:rPr>
              <a:t>Credentialed with </a:t>
            </a:r>
          </a:p>
          <a:p>
            <a:r>
              <a:rPr lang="en-US" sz="2400" b="1" dirty="0" smtClean="0">
                <a:solidFill>
                  <a:schemeClr val="accent2">
                    <a:lumMod val="75000"/>
                  </a:schemeClr>
                </a:solidFill>
                <a:effectLst>
                  <a:glow rad="101600">
                    <a:schemeClr val="accent6">
                      <a:lumMod val="60000"/>
                      <a:lumOff val="40000"/>
                    </a:schemeClr>
                  </a:glow>
                </a:effectLst>
                <a:latin typeface="Adobe Gothic Std B" pitchFamily="34" charset="-128"/>
                <a:ea typeface="Adobe Gothic Std B" pitchFamily="34" charset="-128"/>
                <a:cs typeface="Angsana New" pitchFamily="18" charset="-34"/>
              </a:rPr>
              <a:t>Ph</a:t>
            </a:r>
            <a:r>
              <a:rPr lang="en-US" sz="2400" b="1" dirty="0">
                <a:solidFill>
                  <a:schemeClr val="accent2">
                    <a:lumMod val="75000"/>
                  </a:schemeClr>
                </a:solidFill>
                <a:effectLst>
                  <a:glow rad="101600">
                    <a:schemeClr val="accent6">
                      <a:lumMod val="60000"/>
                      <a:lumOff val="40000"/>
                    </a:schemeClr>
                  </a:glow>
                </a:effectLst>
                <a:latin typeface="Adobe Gothic Std B" pitchFamily="34" charset="-128"/>
                <a:ea typeface="Adobe Gothic Std B" pitchFamily="34" charset="-128"/>
                <a:cs typeface="Angsana New" pitchFamily="18" charset="-34"/>
              </a:rPr>
              <a:t>. </a:t>
            </a:r>
            <a:r>
              <a:rPr lang="en-US" sz="2400" b="1" dirty="0" smtClean="0">
                <a:solidFill>
                  <a:schemeClr val="accent2">
                    <a:lumMod val="75000"/>
                  </a:schemeClr>
                </a:solidFill>
                <a:effectLst>
                  <a:glow rad="101600">
                    <a:schemeClr val="accent6">
                      <a:lumMod val="60000"/>
                      <a:lumOff val="40000"/>
                    </a:schemeClr>
                  </a:glow>
                </a:effectLst>
                <a:latin typeface="Adobe Gothic Std B" pitchFamily="34" charset="-128"/>
                <a:ea typeface="Adobe Gothic Std B" pitchFamily="34" charset="-128"/>
                <a:cs typeface="Angsana New" pitchFamily="18" charset="-34"/>
              </a:rPr>
              <a:t>D's,  </a:t>
            </a:r>
            <a:r>
              <a:rPr lang="en-US" sz="2400" b="1" dirty="0">
                <a:solidFill>
                  <a:schemeClr val="accent2">
                    <a:lumMod val="75000"/>
                  </a:schemeClr>
                </a:solidFill>
                <a:effectLst>
                  <a:glow rad="101600">
                    <a:schemeClr val="accent6">
                      <a:lumMod val="60000"/>
                      <a:lumOff val="40000"/>
                    </a:schemeClr>
                  </a:glow>
                </a:effectLst>
                <a:latin typeface="Adobe Gothic Std B" pitchFamily="34" charset="-128"/>
                <a:ea typeface="Adobe Gothic Std B" pitchFamily="34" charset="-128"/>
                <a:cs typeface="Angsana New" pitchFamily="18" charset="-34"/>
              </a:rPr>
              <a:t>PE  </a:t>
            </a:r>
            <a:r>
              <a:rPr lang="en-US" sz="2400" b="1" dirty="0" smtClean="0">
                <a:solidFill>
                  <a:schemeClr val="accent2">
                    <a:lumMod val="75000"/>
                  </a:schemeClr>
                </a:solidFill>
                <a:effectLst>
                  <a:glow rad="101600">
                    <a:schemeClr val="accent6">
                      <a:lumMod val="60000"/>
                      <a:lumOff val="40000"/>
                    </a:schemeClr>
                  </a:glow>
                </a:effectLst>
                <a:latin typeface="Adobe Gothic Std B" pitchFamily="34" charset="-128"/>
                <a:ea typeface="Adobe Gothic Std B" pitchFamily="34" charset="-128"/>
                <a:cs typeface="Angsana New" pitchFamily="18" charset="-34"/>
              </a:rPr>
              <a:t>Licenses... </a:t>
            </a:r>
            <a:endParaRPr lang="en-US" sz="2400" b="1" dirty="0">
              <a:solidFill>
                <a:schemeClr val="accent2">
                  <a:lumMod val="75000"/>
                </a:schemeClr>
              </a:solidFill>
              <a:effectLst>
                <a:glow rad="101600">
                  <a:schemeClr val="accent6">
                    <a:lumMod val="60000"/>
                    <a:lumOff val="40000"/>
                  </a:schemeClr>
                </a:glow>
              </a:effectLst>
              <a:latin typeface="Adobe Gothic Std B" pitchFamily="34" charset="-128"/>
              <a:ea typeface="Adobe Gothic Std B" pitchFamily="34" charset="-128"/>
              <a:cs typeface="Angsana New" pitchFamily="18" charset="-34"/>
            </a:endParaRPr>
          </a:p>
        </p:txBody>
      </p:sp>
    </p:spTree>
    <p:extLst>
      <p:ext uri="{BB962C8B-B14F-4D97-AF65-F5344CB8AC3E}">
        <p14:creationId xmlns:p14="http://schemas.microsoft.com/office/powerpoint/2010/main" val="470093525"/>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6" presetClass="entr" presetSubtype="16" fill="hold" grpId="0" nodeType="after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circle(in)">
                                      <p:cBhvr>
                                        <p:cTn id="13" dur="2000"/>
                                        <p:tgtEl>
                                          <p:spTgt spid="11"/>
                                        </p:tgtEl>
                                      </p:cBhvr>
                                    </p:animEffect>
                                  </p:childTnLst>
                                </p:cTn>
                              </p:par>
                            </p:childTnLst>
                          </p:cTn>
                        </p:par>
                        <p:par>
                          <p:cTn id="14" fill="hold">
                            <p:stCondLst>
                              <p:cond delay="3000"/>
                            </p:stCondLst>
                            <p:childTnLst>
                              <p:par>
                                <p:cTn id="15" presetID="42" presetClass="entr" presetSubtype="0" fill="hold" nodeType="after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1000"/>
                                        <p:tgtEl>
                                          <p:spTgt spid="3"/>
                                        </p:tgtEl>
                                      </p:cBhvr>
                                    </p:animEffect>
                                    <p:anim calcmode="lin" valueType="num">
                                      <p:cBhvr>
                                        <p:cTn id="18" dur="1000" fill="hold"/>
                                        <p:tgtEl>
                                          <p:spTgt spid="3"/>
                                        </p:tgtEl>
                                        <p:attrNameLst>
                                          <p:attrName>ppt_x</p:attrName>
                                        </p:attrNameLst>
                                      </p:cBhvr>
                                      <p:tavLst>
                                        <p:tav tm="0">
                                          <p:val>
                                            <p:strVal val="#ppt_x"/>
                                          </p:val>
                                        </p:tav>
                                        <p:tav tm="100000">
                                          <p:val>
                                            <p:strVal val="#ppt_x"/>
                                          </p:val>
                                        </p:tav>
                                      </p:tavLst>
                                    </p:anim>
                                    <p:anim calcmode="lin" valueType="num">
                                      <p:cBhvr>
                                        <p:cTn id="19" dur="1000" fill="hold"/>
                                        <p:tgtEl>
                                          <p:spTgt spid="3"/>
                                        </p:tgtEl>
                                        <p:attrNameLst>
                                          <p:attrName>ppt_y</p:attrName>
                                        </p:attrNameLst>
                                      </p:cBhvr>
                                      <p:tavLst>
                                        <p:tav tm="0">
                                          <p:val>
                                            <p:strVal val="#ppt_y+.1"/>
                                          </p:val>
                                        </p:tav>
                                        <p:tav tm="100000">
                                          <p:val>
                                            <p:strVal val="#ppt_y"/>
                                          </p:val>
                                        </p:tav>
                                      </p:tavLst>
                                    </p:anim>
                                  </p:childTnLst>
                                </p:cTn>
                              </p:par>
                            </p:childTnLst>
                          </p:cTn>
                        </p:par>
                        <p:par>
                          <p:cTn id="20" fill="hold">
                            <p:stCondLst>
                              <p:cond delay="4000"/>
                            </p:stCondLst>
                            <p:childTnLst>
                              <p:par>
                                <p:cTn id="21" presetID="4" presetClass="entr" presetSubtype="16" fill="hold" nodeType="after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box(in)">
                                      <p:cBhvr>
                                        <p:cTn id="23" dur="2000"/>
                                        <p:tgtEl>
                                          <p:spTgt spid="2"/>
                                        </p:tgtEl>
                                      </p:cBhvr>
                                    </p:animEffect>
                                  </p:childTnLst>
                                </p:cTn>
                              </p:par>
                            </p:childTnLst>
                          </p:cTn>
                        </p:par>
                        <p:par>
                          <p:cTn id="24" fill="hold">
                            <p:stCondLst>
                              <p:cond delay="6000"/>
                            </p:stCondLst>
                            <p:childTnLst>
                              <p:par>
                                <p:cTn id="25" presetID="6" presetClass="entr" presetSubtype="16" fill="hold" grpId="0" nodeType="after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circle(in)">
                                      <p:cBhvr>
                                        <p:cTn id="27"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1"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chemeClr val="accent3">
                <a:lumMod val="75000"/>
              </a:schemeClr>
            </a:gs>
            <a:gs pos="89000">
              <a:schemeClr val="accent3">
                <a:lumMod val="60000"/>
                <a:lumOff val="40000"/>
              </a:schemeClr>
            </a:gs>
            <a:gs pos="42096">
              <a:schemeClr val="bg1">
                <a:lumMod val="95000"/>
                <a:lumOff val="5000"/>
              </a:schemeClr>
            </a:gs>
            <a:gs pos="72000">
              <a:schemeClr val="bg1">
                <a:lumMod val="95000"/>
                <a:lumOff val="5000"/>
              </a:schemeClr>
            </a:gs>
            <a:gs pos="52000">
              <a:schemeClr val="accent6">
                <a:lumMod val="40000"/>
                <a:lumOff val="60000"/>
              </a:schemeClr>
            </a:gs>
            <a:gs pos="100000">
              <a:schemeClr val="accent3">
                <a:lumMod val="60000"/>
                <a:lumOff val="4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BEBA8EAE-BF5A-486C-A8C5-ECC9F3942E4B}">
                <a14:imgProps xmlns:a14="http://schemas.microsoft.com/office/drawing/2010/main">
                  <a14:imgLayer r:embed="rId3">
                    <a14:imgEffect>
                      <a14:sharpenSoften amount="50000"/>
                    </a14:imgEffect>
                    <a14:imgEffect>
                      <a14:colorTemperature colorTemp="7200"/>
                    </a14:imgEffect>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785003" y="419100"/>
            <a:ext cx="7444597" cy="5105400"/>
          </a:xfrm>
          <a:prstGeom prst="rect">
            <a:avLst/>
          </a:prstGeom>
          <a:solidFill>
            <a:srgbClr val="FFFFFF">
              <a:shade val="85000"/>
            </a:srgbClr>
          </a:solidFill>
          <a:ln w="12700" cap="sq">
            <a:solidFill>
              <a:srgbClr val="009900"/>
            </a:solidFill>
            <a:prstDash val="solid"/>
            <a:miter lim="800000"/>
          </a:ln>
          <a:effectLst>
            <a:outerShdw blurRad="57150" dist="37500" dir="7560000" sy="98000" kx="110000" ky="200000" algn="tl" rotWithShape="0">
              <a:srgbClr val="000000">
                <a:alpha val="0"/>
              </a:srgbClr>
            </a:outerShdw>
          </a:effectLst>
          <a:scene3d>
            <a:camera prst="perspectiveRelaxed">
              <a:rot lat="18960000" lon="0" rev="0"/>
            </a:camera>
            <a:lightRig rig="twoPt" dir="t">
              <a:rot lat="0" lon="0" rev="7200000"/>
            </a:lightRig>
          </a:scene3d>
          <a:sp3d extrusionH="76200" contourW="12700" prstMaterial="matte">
            <a:bevelT w="22860" h="12700" prst="slope"/>
            <a:extrusionClr>
              <a:schemeClr val="bg1">
                <a:lumMod val="95000"/>
                <a:lumOff val="5000"/>
              </a:schemeClr>
            </a:extrusionClr>
            <a:contourClr>
              <a:srgbClr val="00FF00"/>
            </a:contourClr>
          </a:sp3d>
        </p:spPr>
      </p:pic>
      <p:sp>
        <p:nvSpPr>
          <p:cNvPr id="4" name="Rectangle 3"/>
          <p:cNvSpPr/>
          <p:nvPr/>
        </p:nvSpPr>
        <p:spPr>
          <a:xfrm>
            <a:off x="228600" y="1267629"/>
            <a:ext cx="8534400" cy="3939540"/>
          </a:xfrm>
          <a:custGeom>
            <a:avLst/>
            <a:gdLst>
              <a:gd name="connsiteX0" fmla="*/ 0 w 8610600"/>
              <a:gd name="connsiteY0" fmla="*/ 0 h 4985980"/>
              <a:gd name="connsiteX1" fmla="*/ 8610600 w 8610600"/>
              <a:gd name="connsiteY1" fmla="*/ 0 h 4985980"/>
              <a:gd name="connsiteX2" fmla="*/ 8610600 w 8610600"/>
              <a:gd name="connsiteY2" fmla="*/ 4985980 h 4985980"/>
              <a:gd name="connsiteX3" fmla="*/ 0 w 8610600"/>
              <a:gd name="connsiteY3" fmla="*/ 4985980 h 4985980"/>
              <a:gd name="connsiteX4" fmla="*/ 0 w 8610600"/>
              <a:gd name="connsiteY4" fmla="*/ 0 h 4985980"/>
              <a:gd name="connsiteX0" fmla="*/ 47625 w 8658225"/>
              <a:gd name="connsiteY0" fmla="*/ 0 h 5290780"/>
              <a:gd name="connsiteX1" fmla="*/ 8658225 w 8658225"/>
              <a:gd name="connsiteY1" fmla="*/ 0 h 5290780"/>
              <a:gd name="connsiteX2" fmla="*/ 8658225 w 8658225"/>
              <a:gd name="connsiteY2" fmla="*/ 4985980 h 5290780"/>
              <a:gd name="connsiteX3" fmla="*/ 0 w 8658225"/>
              <a:gd name="connsiteY3" fmla="*/ 5290780 h 5290780"/>
              <a:gd name="connsiteX4" fmla="*/ 47625 w 8658225"/>
              <a:gd name="connsiteY4" fmla="*/ 0 h 5290780"/>
              <a:gd name="connsiteX0" fmla="*/ 47625 w 8991600"/>
              <a:gd name="connsiteY0" fmla="*/ 0 h 5509855"/>
              <a:gd name="connsiteX1" fmla="*/ 8658225 w 8991600"/>
              <a:gd name="connsiteY1" fmla="*/ 0 h 5509855"/>
              <a:gd name="connsiteX2" fmla="*/ 8991600 w 8991600"/>
              <a:gd name="connsiteY2" fmla="*/ 5509855 h 5509855"/>
              <a:gd name="connsiteX3" fmla="*/ 0 w 8991600"/>
              <a:gd name="connsiteY3" fmla="*/ 5290780 h 5509855"/>
              <a:gd name="connsiteX4" fmla="*/ 47625 w 8991600"/>
              <a:gd name="connsiteY4" fmla="*/ 0 h 5509855"/>
              <a:gd name="connsiteX0" fmla="*/ 247650 w 9191625"/>
              <a:gd name="connsiteY0" fmla="*/ 0 h 5538430"/>
              <a:gd name="connsiteX1" fmla="*/ 8858250 w 9191625"/>
              <a:gd name="connsiteY1" fmla="*/ 0 h 5538430"/>
              <a:gd name="connsiteX2" fmla="*/ 9191625 w 9191625"/>
              <a:gd name="connsiteY2" fmla="*/ 5509855 h 5538430"/>
              <a:gd name="connsiteX3" fmla="*/ 0 w 9191625"/>
              <a:gd name="connsiteY3" fmla="*/ 5538430 h 5538430"/>
              <a:gd name="connsiteX4" fmla="*/ 247650 w 9191625"/>
              <a:gd name="connsiteY4" fmla="*/ 0 h 55384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91625" h="5538430">
                <a:moveTo>
                  <a:pt x="247650" y="0"/>
                </a:moveTo>
                <a:lnTo>
                  <a:pt x="8858250" y="0"/>
                </a:lnTo>
                <a:lnTo>
                  <a:pt x="9191625" y="5509855"/>
                </a:lnTo>
                <a:lnTo>
                  <a:pt x="0" y="5538430"/>
                </a:lnTo>
                <a:lnTo>
                  <a:pt x="247650" y="0"/>
                </a:lnTo>
                <a:close/>
              </a:path>
            </a:pathLst>
          </a:custGeom>
          <a:gradFill flip="none" rotWithShape="0">
            <a:gsLst>
              <a:gs pos="0">
                <a:srgbClr val="DDEBCF"/>
              </a:gs>
              <a:gs pos="100000">
                <a:srgbClr val="9CB86E">
                  <a:lumMod val="73000"/>
                  <a:lumOff val="27000"/>
                  <a:alpha val="28000"/>
                </a:srgbClr>
              </a:gs>
              <a:gs pos="100000">
                <a:srgbClr val="156B13"/>
              </a:gs>
            </a:gsLst>
            <a:lin ang="6600000" scaled="0"/>
            <a:tileRect/>
          </a:gradFill>
          <a:ln>
            <a:noFill/>
          </a:ln>
        </p:spPr>
        <p:txBody>
          <a:bodyPr wrap="square">
            <a:spAutoFit/>
            <a:scene3d>
              <a:camera prst="orthographicFront"/>
              <a:lightRig rig="threePt" dir="t"/>
            </a:scene3d>
            <a:sp3d contourW="12700" prstMaterial="dkEdge">
              <a:contourClr>
                <a:schemeClr val="accent6">
                  <a:lumMod val="50000"/>
                </a:schemeClr>
              </a:contourClr>
            </a:sp3d>
          </a:bodyPr>
          <a:lstStyle/>
          <a:p>
            <a:pPr marL="285750" indent="-285750">
              <a:spcAft>
                <a:spcPts val="1200"/>
              </a:spcAft>
              <a:buFont typeface="Wingdings" pitchFamily="2" charset="2"/>
              <a:buChar char="Ø"/>
            </a:pPr>
            <a:r>
              <a:rPr lang="en-US" sz="2800" b="1" u="sng" dirty="0" smtClean="0">
                <a:ln>
                  <a:solidFill>
                    <a:schemeClr val="accent6">
                      <a:lumMod val="50000"/>
                    </a:schemeClr>
                  </a:solidFill>
                </a:ln>
                <a:solidFill>
                  <a:schemeClr val="accent6">
                    <a:lumMod val="75000"/>
                  </a:schemeClr>
                </a:solidFill>
                <a:effectLst>
                  <a:glow rad="25400">
                    <a:schemeClr val="accent6">
                      <a:lumMod val="75000"/>
                      <a:alpha val="48000"/>
                    </a:schemeClr>
                  </a:glow>
                  <a:outerShdw dist="63500" dir="5400000" algn="ctr" rotWithShape="0">
                    <a:schemeClr val="bg1">
                      <a:lumMod val="95000"/>
                      <a:lumOff val="5000"/>
                    </a:schemeClr>
                  </a:outerShdw>
                </a:effectLst>
              </a:rPr>
              <a:t>Career </a:t>
            </a:r>
            <a:r>
              <a:rPr lang="en-US" sz="2800" b="1" u="sng" dirty="0">
                <a:ln>
                  <a:solidFill>
                    <a:schemeClr val="accent6">
                      <a:lumMod val="50000"/>
                    </a:schemeClr>
                  </a:solidFill>
                </a:ln>
                <a:solidFill>
                  <a:schemeClr val="accent6">
                    <a:lumMod val="75000"/>
                  </a:schemeClr>
                </a:solidFill>
                <a:effectLst>
                  <a:glow rad="25400">
                    <a:schemeClr val="accent6">
                      <a:lumMod val="75000"/>
                      <a:alpha val="48000"/>
                    </a:schemeClr>
                  </a:glow>
                  <a:outerShdw dist="63500" dir="5400000" algn="ctr" rotWithShape="0">
                    <a:schemeClr val="bg1">
                      <a:lumMod val="95000"/>
                      <a:lumOff val="5000"/>
                    </a:schemeClr>
                  </a:outerShdw>
                </a:effectLst>
              </a:rPr>
              <a:t>Preparation and Advancement </a:t>
            </a:r>
            <a:r>
              <a:rPr lang="en-US" sz="2800" b="1" dirty="0">
                <a:ln>
                  <a:solidFill>
                    <a:schemeClr val="accent6">
                      <a:lumMod val="50000"/>
                    </a:schemeClr>
                  </a:solidFill>
                </a:ln>
                <a:solidFill>
                  <a:schemeClr val="accent6">
                    <a:lumMod val="75000"/>
                  </a:schemeClr>
                </a:solidFill>
                <a:effectLst>
                  <a:glow rad="25400">
                    <a:schemeClr val="accent6">
                      <a:lumMod val="75000"/>
                      <a:alpha val="48000"/>
                    </a:schemeClr>
                  </a:glow>
                  <a:outerShdw dist="63500" dir="5400000" algn="ctr" rotWithShape="0">
                    <a:schemeClr val="bg1">
                      <a:lumMod val="95000"/>
                      <a:lumOff val="5000"/>
                    </a:schemeClr>
                  </a:outerShdw>
                </a:effectLst>
              </a:rPr>
              <a:t>– </a:t>
            </a:r>
            <a:r>
              <a:rPr lang="en-US" sz="1800" dirty="0">
                <a:ln>
                  <a:solidFill>
                    <a:schemeClr val="accent6">
                      <a:lumMod val="50000"/>
                    </a:schemeClr>
                  </a:solidFill>
                </a:ln>
                <a:solidFill>
                  <a:schemeClr val="accent6">
                    <a:lumMod val="75000"/>
                  </a:schemeClr>
                </a:solidFill>
                <a:effectLst>
                  <a:glow rad="25400">
                    <a:schemeClr val="accent6">
                      <a:lumMod val="75000"/>
                      <a:alpha val="48000"/>
                    </a:schemeClr>
                  </a:glow>
                </a:effectLst>
              </a:rPr>
              <a:t>Graduates </a:t>
            </a:r>
            <a:r>
              <a:rPr lang="en-US" sz="1800" dirty="0" smtClean="0">
                <a:ln>
                  <a:solidFill>
                    <a:schemeClr val="accent6">
                      <a:lumMod val="50000"/>
                    </a:schemeClr>
                  </a:solidFill>
                </a:ln>
                <a:solidFill>
                  <a:schemeClr val="accent6">
                    <a:lumMod val="75000"/>
                  </a:schemeClr>
                </a:solidFill>
                <a:effectLst>
                  <a:glow rad="25400">
                    <a:schemeClr val="accent6">
                      <a:lumMod val="75000"/>
                      <a:alpha val="48000"/>
                    </a:schemeClr>
                  </a:glow>
                </a:effectLst>
              </a:rPr>
              <a:t>will demonstrate </a:t>
            </a:r>
            <a:r>
              <a:rPr lang="en-US" sz="1800" dirty="0">
                <a:ln>
                  <a:solidFill>
                    <a:schemeClr val="accent6">
                      <a:lumMod val="50000"/>
                    </a:schemeClr>
                  </a:solidFill>
                </a:ln>
                <a:solidFill>
                  <a:schemeClr val="accent6">
                    <a:lumMod val="75000"/>
                  </a:schemeClr>
                </a:solidFill>
                <a:effectLst>
                  <a:glow rad="25400">
                    <a:schemeClr val="accent6">
                      <a:lumMod val="75000"/>
                      <a:alpha val="48000"/>
                    </a:schemeClr>
                  </a:glow>
                </a:effectLst>
              </a:rPr>
              <a:t>mastery of the knowledge and </a:t>
            </a:r>
            <a:r>
              <a:rPr lang="en-US" sz="1800" dirty="0" smtClean="0">
                <a:ln>
                  <a:solidFill>
                    <a:schemeClr val="accent6">
                      <a:lumMod val="50000"/>
                    </a:schemeClr>
                  </a:solidFill>
                </a:ln>
                <a:solidFill>
                  <a:schemeClr val="accent6">
                    <a:lumMod val="75000"/>
                  </a:schemeClr>
                </a:solidFill>
                <a:effectLst>
                  <a:glow rad="25400">
                    <a:schemeClr val="accent6">
                      <a:lumMod val="75000"/>
                      <a:alpha val="48000"/>
                    </a:schemeClr>
                  </a:glow>
                </a:effectLst>
              </a:rPr>
              <a:t>skills </a:t>
            </a:r>
            <a:r>
              <a:rPr lang="en-US" sz="1800" dirty="0">
                <a:ln>
                  <a:solidFill>
                    <a:schemeClr val="accent6">
                      <a:lumMod val="50000"/>
                    </a:schemeClr>
                  </a:solidFill>
                </a:ln>
                <a:solidFill>
                  <a:schemeClr val="accent6">
                    <a:lumMod val="75000"/>
                  </a:schemeClr>
                </a:solidFill>
                <a:effectLst>
                  <a:glow rad="25400">
                    <a:schemeClr val="accent6">
                      <a:lumMod val="75000"/>
                      <a:alpha val="48000"/>
                    </a:schemeClr>
                  </a:glow>
                </a:effectLst>
              </a:rPr>
              <a:t>needed for entry into or advancement in an engineering technology  </a:t>
            </a:r>
            <a:r>
              <a:rPr lang="en-US" sz="1800" dirty="0" smtClean="0">
                <a:ln>
                  <a:solidFill>
                    <a:schemeClr val="accent6">
                      <a:lumMod val="50000"/>
                    </a:schemeClr>
                  </a:solidFill>
                </a:ln>
                <a:solidFill>
                  <a:schemeClr val="accent6">
                    <a:lumMod val="75000"/>
                  </a:schemeClr>
                </a:solidFill>
                <a:effectLst>
                  <a:glow rad="25400">
                    <a:schemeClr val="accent6">
                      <a:lumMod val="75000"/>
                      <a:alpha val="48000"/>
                    </a:schemeClr>
                  </a:glow>
                </a:effectLst>
              </a:rPr>
              <a:t>field </a:t>
            </a:r>
            <a:r>
              <a:rPr lang="en-US" sz="1800" dirty="0">
                <a:ln>
                  <a:solidFill>
                    <a:schemeClr val="accent6">
                      <a:lumMod val="50000"/>
                    </a:schemeClr>
                  </a:solidFill>
                </a:ln>
                <a:solidFill>
                  <a:schemeClr val="accent6">
                    <a:lumMod val="75000"/>
                  </a:schemeClr>
                </a:solidFill>
                <a:effectLst>
                  <a:glow rad="25400">
                    <a:schemeClr val="accent6">
                      <a:lumMod val="75000"/>
                      <a:alpha val="48000"/>
                    </a:schemeClr>
                  </a:glow>
                </a:effectLst>
              </a:rPr>
              <a:t>of study</a:t>
            </a:r>
            <a:r>
              <a:rPr lang="en-US" sz="1800" dirty="0" smtClean="0">
                <a:ln>
                  <a:solidFill>
                    <a:schemeClr val="accent6">
                      <a:lumMod val="50000"/>
                    </a:schemeClr>
                  </a:solidFill>
                </a:ln>
                <a:solidFill>
                  <a:schemeClr val="accent6">
                    <a:lumMod val="75000"/>
                  </a:schemeClr>
                </a:solidFill>
                <a:effectLst>
                  <a:glow rad="25400">
                    <a:schemeClr val="accent6">
                      <a:lumMod val="75000"/>
                      <a:alpha val="48000"/>
                    </a:schemeClr>
                  </a:glow>
                </a:effectLst>
              </a:rPr>
              <a:t>.</a:t>
            </a:r>
          </a:p>
          <a:p>
            <a:pPr marL="285750" indent="-285750">
              <a:spcAft>
                <a:spcPts val="1200"/>
              </a:spcAft>
              <a:buFont typeface="Wingdings" pitchFamily="2" charset="2"/>
              <a:buChar char="Ø"/>
            </a:pPr>
            <a:r>
              <a:rPr lang="en-US" sz="2800" b="1" u="sng" dirty="0">
                <a:ln>
                  <a:solidFill>
                    <a:schemeClr val="accent6">
                      <a:lumMod val="50000"/>
                    </a:schemeClr>
                  </a:solidFill>
                </a:ln>
                <a:solidFill>
                  <a:schemeClr val="accent6">
                    <a:lumMod val="75000"/>
                  </a:schemeClr>
                </a:solidFill>
                <a:effectLst>
                  <a:glow rad="25400">
                    <a:schemeClr val="accent6">
                      <a:lumMod val="75000"/>
                      <a:alpha val="48000"/>
                    </a:schemeClr>
                  </a:glow>
                  <a:outerShdw dist="63500" dir="5400000" algn="ctr" rotWithShape="0">
                    <a:schemeClr val="bg1">
                      <a:lumMod val="95000"/>
                      <a:lumOff val="5000"/>
                    </a:schemeClr>
                  </a:outerShdw>
                </a:effectLst>
              </a:rPr>
              <a:t>Engineering Competence - </a:t>
            </a:r>
            <a:r>
              <a:rPr lang="en-US" sz="1800" dirty="0">
                <a:ln>
                  <a:solidFill>
                    <a:schemeClr val="accent6">
                      <a:lumMod val="50000"/>
                    </a:schemeClr>
                  </a:solidFill>
                </a:ln>
                <a:solidFill>
                  <a:schemeClr val="accent6">
                    <a:lumMod val="75000"/>
                  </a:schemeClr>
                </a:solidFill>
                <a:effectLst>
                  <a:glow rad="25400">
                    <a:schemeClr val="accent6">
                      <a:lumMod val="75000"/>
                      <a:alpha val="48000"/>
                    </a:schemeClr>
                  </a:glow>
                </a:effectLst>
              </a:rPr>
              <a:t>Graduates will be competent technicians with problem solving and design skills, and have the ability to apply mathematics and science to solve engineering technology problems.</a:t>
            </a:r>
          </a:p>
          <a:p>
            <a:pPr marL="285750" indent="-285750">
              <a:spcAft>
                <a:spcPts val="1200"/>
              </a:spcAft>
              <a:buFont typeface="Wingdings" pitchFamily="2" charset="2"/>
              <a:buChar char="Ø"/>
            </a:pPr>
            <a:r>
              <a:rPr lang="en-US" sz="2800" b="1" u="sng" dirty="0">
                <a:ln>
                  <a:solidFill>
                    <a:schemeClr val="accent6">
                      <a:lumMod val="50000"/>
                    </a:schemeClr>
                  </a:solidFill>
                </a:ln>
                <a:solidFill>
                  <a:schemeClr val="accent6">
                    <a:lumMod val="75000"/>
                  </a:schemeClr>
                </a:solidFill>
                <a:effectLst>
                  <a:glow rad="25400">
                    <a:schemeClr val="accent6">
                      <a:lumMod val="75000"/>
                      <a:alpha val="48000"/>
                    </a:schemeClr>
                  </a:glow>
                  <a:outerShdw dist="63500" dir="5400000" algn="ctr" rotWithShape="0">
                    <a:schemeClr val="bg1">
                      <a:lumMod val="95000"/>
                      <a:lumOff val="5000"/>
                    </a:schemeClr>
                  </a:outerShdw>
                </a:effectLst>
              </a:rPr>
              <a:t>Professional Skills - </a:t>
            </a:r>
            <a:r>
              <a:rPr lang="en-US" sz="1800" dirty="0">
                <a:ln>
                  <a:solidFill>
                    <a:schemeClr val="accent6">
                      <a:lumMod val="50000"/>
                    </a:schemeClr>
                  </a:solidFill>
                </a:ln>
                <a:solidFill>
                  <a:schemeClr val="accent6">
                    <a:lumMod val="75000"/>
                  </a:schemeClr>
                </a:solidFill>
                <a:effectLst>
                  <a:glow rad="25400">
                    <a:schemeClr val="accent6">
                      <a:lumMod val="75000"/>
                      <a:alpha val="48000"/>
                    </a:schemeClr>
                  </a:glow>
                </a:effectLst>
              </a:rPr>
              <a:t>Graduates will have strong communication skills, and the ability to work successfully in teams.</a:t>
            </a:r>
          </a:p>
          <a:p>
            <a:pPr marL="285750" indent="-285750">
              <a:spcAft>
                <a:spcPts val="1200"/>
              </a:spcAft>
              <a:buFont typeface="Wingdings" pitchFamily="2" charset="2"/>
              <a:buChar char="Ø"/>
            </a:pPr>
            <a:r>
              <a:rPr lang="en-US" sz="2800" b="1" u="sng" dirty="0">
                <a:ln>
                  <a:solidFill>
                    <a:schemeClr val="accent6">
                      <a:lumMod val="50000"/>
                    </a:schemeClr>
                  </a:solidFill>
                </a:ln>
                <a:solidFill>
                  <a:schemeClr val="accent6">
                    <a:lumMod val="75000"/>
                  </a:schemeClr>
                </a:solidFill>
                <a:effectLst>
                  <a:glow rad="25400">
                    <a:schemeClr val="accent6">
                      <a:lumMod val="75000"/>
                      <a:alpha val="48000"/>
                    </a:schemeClr>
                  </a:glow>
                  <a:outerShdw dist="63500" dir="5400000" algn="ctr" rotWithShape="0">
                    <a:schemeClr val="bg1">
                      <a:lumMod val="95000"/>
                      <a:lumOff val="5000"/>
                    </a:schemeClr>
                  </a:outerShdw>
                </a:effectLst>
              </a:rPr>
              <a:t>College Transfer - </a:t>
            </a:r>
            <a:r>
              <a:rPr lang="en-US" sz="1800" dirty="0">
                <a:ln>
                  <a:solidFill>
                    <a:schemeClr val="accent6">
                      <a:lumMod val="50000"/>
                    </a:schemeClr>
                  </a:solidFill>
                </a:ln>
                <a:solidFill>
                  <a:schemeClr val="accent6">
                    <a:lumMod val="75000"/>
                  </a:schemeClr>
                </a:solidFill>
                <a:effectLst>
                  <a:glow rad="25400">
                    <a:schemeClr val="accent6">
                      <a:lumMod val="75000"/>
                      <a:alpha val="48000"/>
                    </a:schemeClr>
                  </a:glow>
                </a:effectLst>
              </a:rPr>
              <a:t>Graduates will meet the requirements for transfer into the junior year of a baccalaureate program in engineering technology</a:t>
            </a:r>
          </a:p>
        </p:txBody>
      </p:sp>
      <p:sp>
        <p:nvSpPr>
          <p:cNvPr id="3" name="Title 2"/>
          <p:cNvSpPr>
            <a:spLocks noGrp="1"/>
          </p:cNvSpPr>
          <p:nvPr>
            <p:ph type="title"/>
          </p:nvPr>
        </p:nvSpPr>
        <p:spPr>
          <a:xfrm>
            <a:off x="11501" y="0"/>
            <a:ext cx="9132499" cy="1181365"/>
          </a:xfrm>
        </p:spPr>
        <p:txBody>
          <a:bodyPr>
            <a:noAutofit/>
          </a:bodyPr>
          <a:lstStyle/>
          <a:p>
            <a:r>
              <a:rPr lang="en-US" sz="4000" b="1" i="1" spc="300" dirty="0">
                <a:ln>
                  <a:solidFill>
                    <a:srgbClr val="00B050"/>
                  </a:solidFill>
                </a:ln>
                <a:solidFill>
                  <a:srgbClr val="FF9933"/>
                </a:solidFill>
                <a:effectLst>
                  <a:glow rad="12700">
                    <a:srgbClr val="00B050"/>
                  </a:glow>
                  <a:outerShdw blurRad="50800" dist="50800" dir="5400000" algn="ctr" rotWithShape="0">
                    <a:schemeClr val="bg1">
                      <a:lumMod val="65000"/>
                      <a:lumOff val="35000"/>
                    </a:schemeClr>
                  </a:outerShdw>
                </a:effectLst>
                <a:latin typeface="Harlow Solid Italic" pitchFamily="82" charset="0"/>
                <a:ea typeface="Adobe Gothic Std B" pitchFamily="34" charset="-128"/>
              </a:rPr>
              <a:t>Engineering </a:t>
            </a:r>
            <a:r>
              <a:rPr lang="en-US" sz="4000" b="1" i="1" spc="300" dirty="0" smtClean="0">
                <a:ln>
                  <a:solidFill>
                    <a:srgbClr val="00B050"/>
                  </a:solidFill>
                </a:ln>
                <a:solidFill>
                  <a:srgbClr val="FF9933"/>
                </a:solidFill>
                <a:effectLst>
                  <a:glow rad="12700">
                    <a:srgbClr val="00B050"/>
                  </a:glow>
                  <a:outerShdw blurRad="50800" dist="50800" dir="5400000" algn="ctr" rotWithShape="0">
                    <a:schemeClr val="bg1">
                      <a:lumMod val="65000"/>
                      <a:lumOff val="35000"/>
                    </a:schemeClr>
                  </a:outerShdw>
                </a:effectLst>
                <a:latin typeface="Harlow Solid Italic" pitchFamily="82" charset="0"/>
                <a:ea typeface="Adobe Gothic Std B" pitchFamily="34" charset="-128"/>
              </a:rPr>
              <a:t>Technology</a:t>
            </a:r>
            <a:br>
              <a:rPr lang="en-US" sz="4000" b="1" i="1" spc="300" dirty="0" smtClean="0">
                <a:ln>
                  <a:solidFill>
                    <a:srgbClr val="00B050"/>
                  </a:solidFill>
                </a:ln>
                <a:solidFill>
                  <a:srgbClr val="FF9933"/>
                </a:solidFill>
                <a:effectLst>
                  <a:glow rad="12700">
                    <a:srgbClr val="00B050"/>
                  </a:glow>
                  <a:outerShdw blurRad="50800" dist="50800" dir="5400000" algn="ctr" rotWithShape="0">
                    <a:schemeClr val="bg1">
                      <a:lumMod val="65000"/>
                      <a:lumOff val="35000"/>
                    </a:schemeClr>
                  </a:outerShdw>
                </a:effectLst>
                <a:latin typeface="Harlow Solid Italic" pitchFamily="82" charset="0"/>
                <a:ea typeface="Adobe Gothic Std B" pitchFamily="34" charset="-128"/>
              </a:rPr>
            </a:br>
            <a:r>
              <a:rPr lang="en-US" sz="4000" b="1" i="1" spc="300" dirty="0" smtClean="0">
                <a:ln>
                  <a:solidFill>
                    <a:srgbClr val="00B050"/>
                  </a:solidFill>
                </a:ln>
                <a:solidFill>
                  <a:srgbClr val="FF9933"/>
                </a:solidFill>
                <a:effectLst>
                  <a:glow rad="12700">
                    <a:srgbClr val="00B050"/>
                  </a:glow>
                  <a:outerShdw blurRad="50800" dist="50800" dir="5400000" algn="ctr" rotWithShape="0">
                    <a:schemeClr val="bg1">
                      <a:lumMod val="65000"/>
                      <a:lumOff val="35000"/>
                    </a:schemeClr>
                  </a:outerShdw>
                </a:effectLst>
                <a:latin typeface="Harlow Solid Italic" pitchFamily="82" charset="0"/>
                <a:ea typeface="Adobe Gothic Std B" pitchFamily="34" charset="-128"/>
              </a:rPr>
              <a:t>Educational Objectives</a:t>
            </a:r>
            <a:endParaRPr lang="en-US" sz="4000" dirty="0"/>
          </a:p>
        </p:txBody>
      </p:sp>
    </p:spTree>
    <p:extLst>
      <p:ext uri="{BB962C8B-B14F-4D97-AF65-F5344CB8AC3E}">
        <p14:creationId xmlns:p14="http://schemas.microsoft.com/office/powerpoint/2010/main" val="1986293650"/>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additive="base">
                                        <p:cTn id="14" dur="500" fill="hold"/>
                                        <p:tgtEl>
                                          <p:spTgt spid="3"/>
                                        </p:tgtEl>
                                        <p:attrNameLst>
                                          <p:attrName>ppt_x</p:attrName>
                                        </p:attrNameLst>
                                      </p:cBhvr>
                                      <p:tavLst>
                                        <p:tav tm="0">
                                          <p:val>
                                            <p:strVal val="#ppt_x"/>
                                          </p:val>
                                        </p:tav>
                                        <p:tav tm="100000">
                                          <p:val>
                                            <p:strVal val="#ppt_x"/>
                                          </p:val>
                                        </p:tav>
                                      </p:tavLst>
                                    </p:anim>
                                    <p:anim calcmode="lin" valueType="num">
                                      <p:cBhvr additive="base">
                                        <p:cTn id="15" dur="500" fill="hold"/>
                                        <p:tgtEl>
                                          <p:spTgt spid="3"/>
                                        </p:tgtEl>
                                        <p:attrNameLst>
                                          <p:attrName>ppt_y</p:attrName>
                                        </p:attrNameLst>
                                      </p:cBhvr>
                                      <p:tavLst>
                                        <p:tav tm="0">
                                          <p:val>
                                            <p:strVal val="1+#ppt_h/2"/>
                                          </p:val>
                                        </p:tav>
                                        <p:tav tm="100000">
                                          <p:val>
                                            <p:strVal val="#ppt_y"/>
                                          </p:val>
                                        </p:tav>
                                      </p:tavLst>
                                    </p:anim>
                                  </p:childTnLst>
                                </p:cTn>
                              </p:par>
                            </p:childTnLst>
                          </p:cTn>
                        </p:par>
                        <p:par>
                          <p:cTn id="16" fill="hold">
                            <p:stCondLst>
                              <p:cond delay="500"/>
                            </p:stCondLst>
                            <p:childTnLst>
                              <p:par>
                                <p:cTn id="17" presetID="53" presetClass="entr" presetSubtype="16" fill="hold" nodeType="afterEffect">
                                  <p:stCondLst>
                                    <p:cond delay="500"/>
                                  </p:stCondLst>
                                  <p:childTnLst>
                                    <p:set>
                                      <p:cBhvr>
                                        <p:cTn id="18" dur="1" fill="hold">
                                          <p:stCondLst>
                                            <p:cond delay="0"/>
                                          </p:stCondLst>
                                        </p:cTn>
                                        <p:tgtEl>
                                          <p:spTgt spid="4">
                                            <p:txEl>
                                              <p:pRg st="0" end="0"/>
                                            </p:txEl>
                                          </p:spTgt>
                                        </p:tgtEl>
                                        <p:attrNameLst>
                                          <p:attrName>style.visibility</p:attrName>
                                        </p:attrNameLst>
                                      </p:cBhvr>
                                      <p:to>
                                        <p:strVal val="visible"/>
                                      </p:to>
                                    </p:set>
                                    <p:anim calcmode="lin" valueType="num">
                                      <p:cBhvr>
                                        <p:cTn id="19" dur="1000" fill="hold"/>
                                        <p:tgtEl>
                                          <p:spTgt spid="4">
                                            <p:txEl>
                                              <p:pRg st="0" end="0"/>
                                            </p:txEl>
                                          </p:spTgt>
                                        </p:tgtEl>
                                        <p:attrNameLst>
                                          <p:attrName>ppt_w</p:attrName>
                                        </p:attrNameLst>
                                      </p:cBhvr>
                                      <p:tavLst>
                                        <p:tav tm="0">
                                          <p:val>
                                            <p:fltVal val="0"/>
                                          </p:val>
                                        </p:tav>
                                        <p:tav tm="100000">
                                          <p:val>
                                            <p:strVal val="#ppt_w"/>
                                          </p:val>
                                        </p:tav>
                                      </p:tavLst>
                                    </p:anim>
                                    <p:anim calcmode="lin" valueType="num">
                                      <p:cBhvr>
                                        <p:cTn id="20" dur="1000" fill="hold"/>
                                        <p:tgtEl>
                                          <p:spTgt spid="4">
                                            <p:txEl>
                                              <p:pRg st="0" end="0"/>
                                            </p:txEl>
                                          </p:spTgt>
                                        </p:tgtEl>
                                        <p:attrNameLst>
                                          <p:attrName>ppt_h</p:attrName>
                                        </p:attrNameLst>
                                      </p:cBhvr>
                                      <p:tavLst>
                                        <p:tav tm="0">
                                          <p:val>
                                            <p:fltVal val="0"/>
                                          </p:val>
                                        </p:tav>
                                        <p:tav tm="100000">
                                          <p:val>
                                            <p:strVal val="#ppt_h"/>
                                          </p:val>
                                        </p:tav>
                                      </p:tavLst>
                                    </p:anim>
                                    <p:animEffect transition="in" filter="fade">
                                      <p:cBhvr>
                                        <p:cTn id="21" dur="1000"/>
                                        <p:tgtEl>
                                          <p:spTgt spid="4">
                                            <p:txEl>
                                              <p:pRg st="0" end="0"/>
                                            </p:txEl>
                                          </p:spTgt>
                                        </p:tgtEl>
                                      </p:cBhvr>
                                    </p:animEffect>
                                  </p:childTnLst>
                                </p:cTn>
                              </p:par>
                            </p:childTnLst>
                          </p:cTn>
                        </p:par>
                        <p:par>
                          <p:cTn id="22" fill="hold">
                            <p:stCondLst>
                              <p:cond delay="2000"/>
                            </p:stCondLst>
                            <p:childTnLst>
                              <p:par>
                                <p:cTn id="23" presetID="53" presetClass="entr" presetSubtype="16" fill="hold" nodeType="afterEffect">
                                  <p:stCondLst>
                                    <p:cond delay="500"/>
                                  </p:stCondLst>
                                  <p:childTnLst>
                                    <p:set>
                                      <p:cBhvr>
                                        <p:cTn id="24" dur="1" fill="hold">
                                          <p:stCondLst>
                                            <p:cond delay="0"/>
                                          </p:stCondLst>
                                        </p:cTn>
                                        <p:tgtEl>
                                          <p:spTgt spid="4">
                                            <p:txEl>
                                              <p:pRg st="1" end="1"/>
                                            </p:txEl>
                                          </p:spTgt>
                                        </p:tgtEl>
                                        <p:attrNameLst>
                                          <p:attrName>style.visibility</p:attrName>
                                        </p:attrNameLst>
                                      </p:cBhvr>
                                      <p:to>
                                        <p:strVal val="visible"/>
                                      </p:to>
                                    </p:set>
                                    <p:anim calcmode="lin" valueType="num">
                                      <p:cBhvr>
                                        <p:cTn id="25" dur="1000" fill="hold"/>
                                        <p:tgtEl>
                                          <p:spTgt spid="4">
                                            <p:txEl>
                                              <p:pRg st="1" end="1"/>
                                            </p:txEl>
                                          </p:spTgt>
                                        </p:tgtEl>
                                        <p:attrNameLst>
                                          <p:attrName>ppt_w</p:attrName>
                                        </p:attrNameLst>
                                      </p:cBhvr>
                                      <p:tavLst>
                                        <p:tav tm="0">
                                          <p:val>
                                            <p:fltVal val="0"/>
                                          </p:val>
                                        </p:tav>
                                        <p:tav tm="100000">
                                          <p:val>
                                            <p:strVal val="#ppt_w"/>
                                          </p:val>
                                        </p:tav>
                                      </p:tavLst>
                                    </p:anim>
                                    <p:anim calcmode="lin" valueType="num">
                                      <p:cBhvr>
                                        <p:cTn id="26" dur="1000" fill="hold"/>
                                        <p:tgtEl>
                                          <p:spTgt spid="4">
                                            <p:txEl>
                                              <p:pRg st="1" end="1"/>
                                            </p:txEl>
                                          </p:spTgt>
                                        </p:tgtEl>
                                        <p:attrNameLst>
                                          <p:attrName>ppt_h</p:attrName>
                                        </p:attrNameLst>
                                      </p:cBhvr>
                                      <p:tavLst>
                                        <p:tav tm="0">
                                          <p:val>
                                            <p:fltVal val="0"/>
                                          </p:val>
                                        </p:tav>
                                        <p:tav tm="100000">
                                          <p:val>
                                            <p:strVal val="#ppt_h"/>
                                          </p:val>
                                        </p:tav>
                                      </p:tavLst>
                                    </p:anim>
                                    <p:animEffect transition="in" filter="fade">
                                      <p:cBhvr>
                                        <p:cTn id="27" dur="1000"/>
                                        <p:tgtEl>
                                          <p:spTgt spid="4">
                                            <p:txEl>
                                              <p:pRg st="1" end="1"/>
                                            </p:txEl>
                                          </p:spTgt>
                                        </p:tgtEl>
                                      </p:cBhvr>
                                    </p:animEffect>
                                  </p:childTnLst>
                                </p:cTn>
                              </p:par>
                            </p:childTnLst>
                          </p:cTn>
                        </p:par>
                        <p:par>
                          <p:cTn id="28" fill="hold">
                            <p:stCondLst>
                              <p:cond delay="3500"/>
                            </p:stCondLst>
                            <p:childTnLst>
                              <p:par>
                                <p:cTn id="29" presetID="53" presetClass="entr" presetSubtype="16" fill="hold" nodeType="afterEffect">
                                  <p:stCondLst>
                                    <p:cond delay="500"/>
                                  </p:stCondLst>
                                  <p:childTnLst>
                                    <p:set>
                                      <p:cBhvr>
                                        <p:cTn id="30" dur="1" fill="hold">
                                          <p:stCondLst>
                                            <p:cond delay="0"/>
                                          </p:stCondLst>
                                        </p:cTn>
                                        <p:tgtEl>
                                          <p:spTgt spid="4">
                                            <p:txEl>
                                              <p:pRg st="2" end="2"/>
                                            </p:txEl>
                                          </p:spTgt>
                                        </p:tgtEl>
                                        <p:attrNameLst>
                                          <p:attrName>style.visibility</p:attrName>
                                        </p:attrNameLst>
                                      </p:cBhvr>
                                      <p:to>
                                        <p:strVal val="visible"/>
                                      </p:to>
                                    </p:set>
                                    <p:anim calcmode="lin" valueType="num">
                                      <p:cBhvr>
                                        <p:cTn id="31" dur="1000" fill="hold"/>
                                        <p:tgtEl>
                                          <p:spTgt spid="4">
                                            <p:txEl>
                                              <p:pRg st="2" end="2"/>
                                            </p:txEl>
                                          </p:spTgt>
                                        </p:tgtEl>
                                        <p:attrNameLst>
                                          <p:attrName>ppt_w</p:attrName>
                                        </p:attrNameLst>
                                      </p:cBhvr>
                                      <p:tavLst>
                                        <p:tav tm="0">
                                          <p:val>
                                            <p:fltVal val="0"/>
                                          </p:val>
                                        </p:tav>
                                        <p:tav tm="100000">
                                          <p:val>
                                            <p:strVal val="#ppt_w"/>
                                          </p:val>
                                        </p:tav>
                                      </p:tavLst>
                                    </p:anim>
                                    <p:anim calcmode="lin" valueType="num">
                                      <p:cBhvr>
                                        <p:cTn id="32" dur="1000" fill="hold"/>
                                        <p:tgtEl>
                                          <p:spTgt spid="4">
                                            <p:txEl>
                                              <p:pRg st="2" end="2"/>
                                            </p:txEl>
                                          </p:spTgt>
                                        </p:tgtEl>
                                        <p:attrNameLst>
                                          <p:attrName>ppt_h</p:attrName>
                                        </p:attrNameLst>
                                      </p:cBhvr>
                                      <p:tavLst>
                                        <p:tav tm="0">
                                          <p:val>
                                            <p:fltVal val="0"/>
                                          </p:val>
                                        </p:tav>
                                        <p:tav tm="100000">
                                          <p:val>
                                            <p:strVal val="#ppt_h"/>
                                          </p:val>
                                        </p:tav>
                                      </p:tavLst>
                                    </p:anim>
                                    <p:animEffect transition="in" filter="fade">
                                      <p:cBhvr>
                                        <p:cTn id="33" dur="1000"/>
                                        <p:tgtEl>
                                          <p:spTgt spid="4">
                                            <p:txEl>
                                              <p:pRg st="2" end="2"/>
                                            </p:txEl>
                                          </p:spTgt>
                                        </p:tgtEl>
                                      </p:cBhvr>
                                    </p:animEffect>
                                  </p:childTnLst>
                                </p:cTn>
                              </p:par>
                            </p:childTnLst>
                          </p:cTn>
                        </p:par>
                        <p:par>
                          <p:cTn id="34" fill="hold">
                            <p:stCondLst>
                              <p:cond delay="5000"/>
                            </p:stCondLst>
                            <p:childTnLst>
                              <p:par>
                                <p:cTn id="35" presetID="53" presetClass="entr" presetSubtype="16" fill="hold" nodeType="afterEffect">
                                  <p:stCondLst>
                                    <p:cond delay="500"/>
                                  </p:stCondLst>
                                  <p:childTnLst>
                                    <p:set>
                                      <p:cBhvr>
                                        <p:cTn id="36" dur="1" fill="hold">
                                          <p:stCondLst>
                                            <p:cond delay="0"/>
                                          </p:stCondLst>
                                        </p:cTn>
                                        <p:tgtEl>
                                          <p:spTgt spid="4">
                                            <p:txEl>
                                              <p:pRg st="3" end="3"/>
                                            </p:txEl>
                                          </p:spTgt>
                                        </p:tgtEl>
                                        <p:attrNameLst>
                                          <p:attrName>style.visibility</p:attrName>
                                        </p:attrNameLst>
                                      </p:cBhvr>
                                      <p:to>
                                        <p:strVal val="visible"/>
                                      </p:to>
                                    </p:set>
                                    <p:anim calcmode="lin" valueType="num">
                                      <p:cBhvr>
                                        <p:cTn id="37" dur="1000" fill="hold"/>
                                        <p:tgtEl>
                                          <p:spTgt spid="4">
                                            <p:txEl>
                                              <p:pRg st="3" end="3"/>
                                            </p:txEl>
                                          </p:spTgt>
                                        </p:tgtEl>
                                        <p:attrNameLst>
                                          <p:attrName>ppt_w</p:attrName>
                                        </p:attrNameLst>
                                      </p:cBhvr>
                                      <p:tavLst>
                                        <p:tav tm="0">
                                          <p:val>
                                            <p:fltVal val="0"/>
                                          </p:val>
                                        </p:tav>
                                        <p:tav tm="100000">
                                          <p:val>
                                            <p:strVal val="#ppt_w"/>
                                          </p:val>
                                        </p:tav>
                                      </p:tavLst>
                                    </p:anim>
                                    <p:anim calcmode="lin" valueType="num">
                                      <p:cBhvr>
                                        <p:cTn id="38" dur="1000" fill="hold"/>
                                        <p:tgtEl>
                                          <p:spTgt spid="4">
                                            <p:txEl>
                                              <p:pRg st="3" end="3"/>
                                            </p:txEl>
                                          </p:spTgt>
                                        </p:tgtEl>
                                        <p:attrNameLst>
                                          <p:attrName>ppt_h</p:attrName>
                                        </p:attrNameLst>
                                      </p:cBhvr>
                                      <p:tavLst>
                                        <p:tav tm="0">
                                          <p:val>
                                            <p:fltVal val="0"/>
                                          </p:val>
                                        </p:tav>
                                        <p:tav tm="100000">
                                          <p:val>
                                            <p:strVal val="#ppt_h"/>
                                          </p:val>
                                        </p:tav>
                                      </p:tavLst>
                                    </p:anim>
                                    <p:animEffect transition="in" filter="fade">
                                      <p:cBhvr>
                                        <p:cTn id="39" dur="10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gradFill flip="none" rotWithShape="1">
          <a:gsLst>
            <a:gs pos="6000">
              <a:schemeClr val="tx1">
                <a:lumMod val="95000"/>
              </a:schemeClr>
            </a:gs>
            <a:gs pos="89000">
              <a:schemeClr val="bg2">
                <a:lumMod val="60000"/>
                <a:lumOff val="40000"/>
              </a:schemeClr>
            </a:gs>
            <a:gs pos="72000">
              <a:schemeClr val="bg2">
                <a:lumMod val="75000"/>
              </a:schemeClr>
            </a:gs>
            <a:gs pos="20432">
              <a:schemeClr val="bg2">
                <a:lumMod val="60000"/>
                <a:lumOff val="40000"/>
              </a:schemeClr>
            </a:gs>
            <a:gs pos="46000">
              <a:schemeClr val="bg2">
                <a:tint val="45000"/>
                <a:shade val="99000"/>
                <a:satMod val="350000"/>
              </a:schemeClr>
            </a:gs>
            <a:gs pos="100000">
              <a:schemeClr val="bg2">
                <a:lumMod val="60000"/>
                <a:lumOff val="4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cstate="print">
            <a:extLst>
              <a:ext uri="{28A0092B-C50C-407E-A947-70E740481C1C}">
                <a14:useLocalDpi xmlns:a14="http://schemas.microsoft.com/office/drawing/2010/main" val="0"/>
              </a:ext>
            </a:extLst>
          </a:blip>
          <a:srcRect l="11687" r="9685"/>
          <a:stretch/>
        </p:blipFill>
        <p:spPr>
          <a:xfrm>
            <a:off x="2514600" y="682272"/>
            <a:ext cx="6339876" cy="4537427"/>
          </a:xfrm>
          <a:prstGeom prst="rect">
            <a:avLst/>
          </a:prstGeom>
          <a:effectLst>
            <a:softEdge rad="63500"/>
          </a:effectLst>
        </p:spPr>
      </p:pic>
      <p:sp>
        <p:nvSpPr>
          <p:cNvPr id="3" name="Rectangle 2"/>
          <p:cNvSpPr/>
          <p:nvPr/>
        </p:nvSpPr>
        <p:spPr>
          <a:xfrm>
            <a:off x="76200" y="114300"/>
            <a:ext cx="6096000" cy="3662541"/>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3500000" scaled="1"/>
            <a:tileRect/>
          </a:gradFill>
          <a:effectLst>
            <a:glow rad="63500">
              <a:schemeClr val="accent1">
                <a:satMod val="175000"/>
                <a:alpha val="40000"/>
              </a:schemeClr>
            </a:glow>
            <a:outerShdw blurRad="406400" dist="38100" dir="2700000" sx="102000" sy="102000" algn="tl" rotWithShape="0">
              <a:prstClr val="black">
                <a:alpha val="90000"/>
              </a:prstClr>
            </a:outerShdw>
            <a:reflection stA="45000" endPos="0" dist="50800" dir="5400000" sy="-100000" algn="bl" rotWithShape="0"/>
          </a:effectLst>
          <a:scene3d>
            <a:camera prst="orthographicFront"/>
            <a:lightRig rig="threePt" dir="t"/>
          </a:scene3d>
          <a:sp3d>
            <a:bevelT prst="relaxedInset"/>
          </a:sp3d>
        </p:spPr>
        <p:txBody>
          <a:bodyPr wrap="square" anchor="t" anchorCtr="0">
            <a:spAutoFit/>
          </a:bodyPr>
          <a:lstStyle/>
          <a:p>
            <a:r>
              <a:rPr lang="en-US" sz="2800" i="1" dirty="0">
                <a:ln cmpd="tri">
                  <a:solidFill>
                    <a:schemeClr val="tx1"/>
                  </a:solidFill>
                </a:ln>
                <a:solidFill>
                  <a:schemeClr val="tx2">
                    <a:lumMod val="60000"/>
                    <a:lumOff val="40000"/>
                  </a:schemeClr>
                </a:solidFill>
                <a:latin typeface="Britannic Bold" pitchFamily="34" charset="0"/>
              </a:rPr>
              <a:t>The </a:t>
            </a:r>
            <a:r>
              <a:rPr lang="en-US" sz="4000" b="1" u="sng" dirty="0">
                <a:ln cmpd="tri">
                  <a:solidFill>
                    <a:schemeClr val="tx1"/>
                  </a:solidFill>
                </a:ln>
                <a:solidFill>
                  <a:schemeClr val="tx2">
                    <a:lumMod val="60000"/>
                    <a:lumOff val="40000"/>
                  </a:schemeClr>
                </a:solidFill>
                <a:effectLst>
                  <a:outerShdw blurRad="38100" dist="38100" dir="2700000" algn="tl">
                    <a:srgbClr val="000000">
                      <a:alpha val="43137"/>
                    </a:srgbClr>
                  </a:outerShdw>
                </a:effectLst>
                <a:latin typeface="Britannic Bold" pitchFamily="34" charset="0"/>
              </a:rPr>
              <a:t>mission</a:t>
            </a:r>
            <a:r>
              <a:rPr lang="en-US" sz="4000" i="1" dirty="0">
                <a:ln cmpd="tri">
                  <a:solidFill>
                    <a:schemeClr val="tx1"/>
                  </a:solidFill>
                </a:ln>
                <a:solidFill>
                  <a:schemeClr val="tx2">
                    <a:lumMod val="60000"/>
                    <a:lumOff val="40000"/>
                  </a:schemeClr>
                </a:solidFill>
                <a:effectLst>
                  <a:outerShdw blurRad="38100" dist="38100" dir="2700000" algn="tl">
                    <a:srgbClr val="000000">
                      <a:alpha val="43137"/>
                    </a:srgbClr>
                  </a:outerShdw>
                </a:effectLst>
                <a:latin typeface="Britannic Bold" pitchFamily="34" charset="0"/>
              </a:rPr>
              <a:t> </a:t>
            </a:r>
            <a:r>
              <a:rPr lang="en-US" sz="2800" i="1" dirty="0">
                <a:ln cmpd="tri">
                  <a:solidFill>
                    <a:schemeClr val="tx1"/>
                  </a:solidFill>
                </a:ln>
                <a:solidFill>
                  <a:schemeClr val="tx2">
                    <a:lumMod val="60000"/>
                    <a:lumOff val="40000"/>
                  </a:schemeClr>
                </a:solidFill>
                <a:latin typeface="Britannic Bold" pitchFamily="34" charset="0"/>
              </a:rPr>
              <a:t>of the Engineering Technology Program at Queensborough Community College is to develop </a:t>
            </a:r>
            <a:r>
              <a:rPr lang="en-US" sz="3600" b="1" u="sng" dirty="0">
                <a:ln cmpd="tri">
                  <a:solidFill>
                    <a:schemeClr val="tx1"/>
                  </a:solidFill>
                </a:ln>
                <a:solidFill>
                  <a:schemeClr val="tx2">
                    <a:lumMod val="60000"/>
                    <a:lumOff val="40000"/>
                  </a:schemeClr>
                </a:solidFill>
                <a:effectLst>
                  <a:outerShdw blurRad="38100" dist="38100" dir="2700000" algn="tl">
                    <a:srgbClr val="000000">
                      <a:alpha val="43137"/>
                    </a:srgbClr>
                  </a:outerShdw>
                </a:effectLst>
                <a:latin typeface="Britannic Bold" pitchFamily="34" charset="0"/>
              </a:rPr>
              <a:t>technically</a:t>
            </a:r>
            <a:r>
              <a:rPr lang="en-US" sz="3600" b="1" i="1" dirty="0">
                <a:ln cmpd="tri">
                  <a:solidFill>
                    <a:schemeClr val="tx1"/>
                  </a:solidFill>
                </a:ln>
                <a:solidFill>
                  <a:schemeClr val="tx2">
                    <a:lumMod val="60000"/>
                    <a:lumOff val="40000"/>
                  </a:schemeClr>
                </a:solidFill>
                <a:effectLst>
                  <a:outerShdw blurRad="38100" dist="38100" dir="2700000" algn="tl">
                    <a:srgbClr val="000000">
                      <a:alpha val="43137"/>
                    </a:srgbClr>
                  </a:outerShdw>
                </a:effectLst>
                <a:latin typeface="Britannic Bold" pitchFamily="34" charset="0"/>
              </a:rPr>
              <a:t> </a:t>
            </a:r>
            <a:r>
              <a:rPr lang="en-US" sz="3600" b="1" u="sng" dirty="0">
                <a:ln cmpd="tri">
                  <a:solidFill>
                    <a:schemeClr val="tx1"/>
                  </a:solidFill>
                </a:ln>
                <a:solidFill>
                  <a:schemeClr val="tx2">
                    <a:lumMod val="60000"/>
                    <a:lumOff val="40000"/>
                  </a:schemeClr>
                </a:solidFill>
                <a:effectLst>
                  <a:outerShdw blurRad="38100" dist="38100" dir="2700000" algn="tl">
                    <a:srgbClr val="000000">
                      <a:alpha val="43137"/>
                    </a:srgbClr>
                  </a:outerShdw>
                </a:effectLst>
                <a:latin typeface="Britannic Bold" pitchFamily="34" charset="0"/>
              </a:rPr>
              <a:t>competent</a:t>
            </a:r>
            <a:r>
              <a:rPr lang="en-US" sz="3600" b="1" i="1" dirty="0">
                <a:ln cmpd="tri">
                  <a:solidFill>
                    <a:schemeClr val="tx1"/>
                  </a:solidFill>
                </a:ln>
                <a:solidFill>
                  <a:schemeClr val="tx2">
                    <a:lumMod val="60000"/>
                    <a:lumOff val="40000"/>
                  </a:schemeClr>
                </a:solidFill>
                <a:effectLst>
                  <a:outerShdw blurRad="38100" dist="38100" dir="2700000" algn="tl">
                    <a:srgbClr val="000000">
                      <a:alpha val="43137"/>
                    </a:srgbClr>
                  </a:outerShdw>
                </a:effectLst>
                <a:latin typeface="Britannic Bold" pitchFamily="34" charset="0"/>
              </a:rPr>
              <a:t> </a:t>
            </a:r>
            <a:r>
              <a:rPr lang="en-US" sz="2800" i="1" dirty="0">
                <a:ln cmpd="tri">
                  <a:solidFill>
                    <a:schemeClr val="tx1"/>
                  </a:solidFill>
                </a:ln>
                <a:solidFill>
                  <a:schemeClr val="tx2">
                    <a:lumMod val="60000"/>
                    <a:lumOff val="40000"/>
                  </a:schemeClr>
                </a:solidFill>
                <a:latin typeface="Britannic Bold" pitchFamily="34" charset="0"/>
              </a:rPr>
              <a:t>and </a:t>
            </a:r>
            <a:r>
              <a:rPr lang="en-US" sz="3600" b="1" u="sng" dirty="0">
                <a:ln cmpd="tri">
                  <a:solidFill>
                    <a:schemeClr val="tx1"/>
                  </a:solidFill>
                </a:ln>
                <a:solidFill>
                  <a:schemeClr val="tx2">
                    <a:lumMod val="60000"/>
                    <a:lumOff val="40000"/>
                  </a:schemeClr>
                </a:solidFill>
                <a:effectLst>
                  <a:outerShdw blurRad="38100" dist="38100" dir="2700000" algn="tl">
                    <a:srgbClr val="000000">
                      <a:alpha val="43137"/>
                    </a:srgbClr>
                  </a:outerShdw>
                </a:effectLst>
                <a:latin typeface="Britannic Bold" pitchFamily="34" charset="0"/>
              </a:rPr>
              <a:t>professional</a:t>
            </a:r>
            <a:r>
              <a:rPr lang="en-US" sz="3600" b="1" i="1" dirty="0">
                <a:ln cmpd="tri">
                  <a:solidFill>
                    <a:schemeClr val="tx1"/>
                  </a:solidFill>
                </a:ln>
                <a:solidFill>
                  <a:schemeClr val="tx2">
                    <a:lumMod val="60000"/>
                    <a:lumOff val="40000"/>
                  </a:schemeClr>
                </a:solidFill>
                <a:effectLst>
                  <a:outerShdw blurRad="38100" dist="38100" dir="2700000" algn="tl">
                    <a:srgbClr val="000000">
                      <a:alpha val="43137"/>
                    </a:srgbClr>
                  </a:outerShdw>
                </a:effectLst>
                <a:latin typeface="Britannic Bold" pitchFamily="34" charset="0"/>
              </a:rPr>
              <a:t> </a:t>
            </a:r>
            <a:r>
              <a:rPr lang="en-US" sz="3600" b="1" u="sng" dirty="0">
                <a:ln cmpd="tri">
                  <a:solidFill>
                    <a:schemeClr val="tx1"/>
                  </a:solidFill>
                </a:ln>
                <a:solidFill>
                  <a:schemeClr val="tx2">
                    <a:lumMod val="60000"/>
                    <a:lumOff val="40000"/>
                  </a:schemeClr>
                </a:solidFill>
                <a:effectLst>
                  <a:outerShdw blurRad="38100" dist="38100" dir="2700000" algn="tl">
                    <a:srgbClr val="000000">
                      <a:alpha val="43137"/>
                    </a:srgbClr>
                  </a:outerShdw>
                </a:effectLst>
                <a:latin typeface="Britannic Bold" pitchFamily="34" charset="0"/>
              </a:rPr>
              <a:t>graduates</a:t>
            </a:r>
            <a:r>
              <a:rPr lang="en-US" sz="3600" b="1" i="1" dirty="0">
                <a:ln cmpd="tri">
                  <a:solidFill>
                    <a:schemeClr val="tx1"/>
                  </a:solidFill>
                </a:ln>
                <a:solidFill>
                  <a:schemeClr val="tx2">
                    <a:lumMod val="60000"/>
                    <a:lumOff val="40000"/>
                  </a:schemeClr>
                </a:solidFill>
                <a:effectLst>
                  <a:outerShdw blurRad="38100" dist="38100" dir="2700000" algn="tl">
                    <a:srgbClr val="000000">
                      <a:alpha val="43137"/>
                    </a:srgbClr>
                  </a:outerShdw>
                </a:effectLst>
                <a:latin typeface="Britannic Bold" pitchFamily="34" charset="0"/>
              </a:rPr>
              <a:t> </a:t>
            </a:r>
            <a:r>
              <a:rPr lang="en-US" sz="2800" i="1" dirty="0">
                <a:ln cmpd="tri">
                  <a:solidFill>
                    <a:schemeClr val="tx1"/>
                  </a:solidFill>
                </a:ln>
                <a:solidFill>
                  <a:schemeClr val="tx2">
                    <a:lumMod val="60000"/>
                    <a:lumOff val="40000"/>
                  </a:schemeClr>
                </a:solidFill>
                <a:latin typeface="Britannic Bold" pitchFamily="34" charset="0"/>
              </a:rPr>
              <a:t>for successful careers within the profession.</a:t>
            </a:r>
            <a:r>
              <a:rPr lang="en-US" sz="2800" i="1" dirty="0">
                <a:solidFill>
                  <a:schemeClr val="tx2">
                    <a:lumMod val="60000"/>
                    <a:lumOff val="40000"/>
                  </a:schemeClr>
                </a:solidFill>
                <a:latin typeface="Britannic Bold" pitchFamily="34" charset="0"/>
              </a:rPr>
              <a:t> </a:t>
            </a:r>
          </a:p>
        </p:txBody>
      </p:sp>
    </p:spTree>
    <p:extLst>
      <p:ext uri="{BB962C8B-B14F-4D97-AF65-F5344CB8AC3E}">
        <p14:creationId xmlns:p14="http://schemas.microsoft.com/office/powerpoint/2010/main" val="3690285273"/>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250"/>
                                        <p:tgtEl>
                                          <p:spTgt spid="2"/>
                                        </p:tgtEl>
                                      </p:cBhvr>
                                    </p:animEffect>
                                    <p:anim calcmode="lin" valueType="num">
                                      <p:cBhvr>
                                        <p:cTn id="8" dur="1250" fill="hold"/>
                                        <p:tgtEl>
                                          <p:spTgt spid="2"/>
                                        </p:tgtEl>
                                        <p:attrNameLst>
                                          <p:attrName>ppt_w</p:attrName>
                                        </p:attrNameLst>
                                      </p:cBhvr>
                                      <p:tavLst>
                                        <p:tav tm="0" fmla="#ppt_w*sin(2.5*pi*$)">
                                          <p:val>
                                            <p:fltVal val="0"/>
                                          </p:val>
                                        </p:tav>
                                        <p:tav tm="100000">
                                          <p:val>
                                            <p:fltVal val="1"/>
                                          </p:val>
                                        </p:tav>
                                      </p:tavLst>
                                    </p:anim>
                                    <p:anim calcmode="lin" valueType="num">
                                      <p:cBhvr>
                                        <p:cTn id="9" dur="1250" fill="hold"/>
                                        <p:tgtEl>
                                          <p:spTgt spid="2"/>
                                        </p:tgtEl>
                                        <p:attrNameLst>
                                          <p:attrName>ppt_h</p:attrName>
                                        </p:attrNameLst>
                                      </p:cBhvr>
                                      <p:tavLst>
                                        <p:tav tm="0">
                                          <p:val>
                                            <p:strVal val="#ppt_h"/>
                                          </p:val>
                                        </p:tav>
                                        <p:tav tm="100000">
                                          <p:val>
                                            <p:strVal val="#ppt_h"/>
                                          </p:val>
                                        </p:tav>
                                      </p:tavLst>
                                    </p:anim>
                                  </p:childTnLst>
                                </p:cTn>
                              </p:par>
                            </p:childTnLst>
                          </p:cTn>
                        </p:par>
                        <p:par>
                          <p:cTn id="10" fill="hold">
                            <p:stCondLst>
                              <p:cond delay="1250"/>
                            </p:stCondLst>
                            <p:childTnLst>
                              <p:par>
                                <p:cTn id="11" presetID="45" presetClass="entr" presetSubtype="0"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2000"/>
                                        <p:tgtEl>
                                          <p:spTgt spid="3"/>
                                        </p:tgtEl>
                                      </p:cBhvr>
                                    </p:animEffect>
                                    <p:anim calcmode="lin" valueType="num">
                                      <p:cBhvr>
                                        <p:cTn id="14" dur="2000" fill="hold"/>
                                        <p:tgtEl>
                                          <p:spTgt spid="3"/>
                                        </p:tgtEl>
                                        <p:attrNameLst>
                                          <p:attrName>ppt_w</p:attrName>
                                        </p:attrNameLst>
                                      </p:cBhvr>
                                      <p:tavLst>
                                        <p:tav tm="0" fmla="#ppt_w*sin(2.5*pi*$)">
                                          <p:val>
                                            <p:fltVal val="0"/>
                                          </p:val>
                                        </p:tav>
                                        <p:tav tm="100000">
                                          <p:val>
                                            <p:fltVal val="1"/>
                                          </p:val>
                                        </p:tav>
                                      </p:tavLst>
                                    </p:anim>
                                    <p:anim calcmode="lin" valueType="num">
                                      <p:cBhvr>
                                        <p:cTn id="15" dur="2000" fill="hold"/>
                                        <p:tgtEl>
                                          <p:spTgt spid="3"/>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chemeClr val="bg1">
                <a:lumMod val="50000"/>
                <a:lumOff val="50000"/>
              </a:schemeClr>
            </a:gs>
            <a:gs pos="89000">
              <a:schemeClr val="bg1">
                <a:lumMod val="75000"/>
                <a:lumOff val="25000"/>
              </a:schemeClr>
            </a:gs>
            <a:gs pos="72000">
              <a:srgbClr val="3399FF"/>
            </a:gs>
            <a:gs pos="46000">
              <a:schemeClr val="bg1">
                <a:lumMod val="75000"/>
                <a:lumOff val="25000"/>
              </a:schemeClr>
            </a:gs>
            <a:gs pos="100000">
              <a:schemeClr val="bg1">
                <a:lumMod val="95000"/>
                <a:lumOff val="5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2" name="Picture 1"/>
          <p:cNvPicPr preferRelativeResize="0">
            <a:picLocks/>
          </p:cNvPicPr>
          <p:nvPr/>
        </p:nvPicPr>
        <p:blipFill>
          <a:blip r:embed="rId2" cstate="print">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tretch>
            <a:fillRect/>
          </a:stretch>
        </p:blipFill>
        <p:spPr>
          <a:xfrm>
            <a:off x="243735" y="1107071"/>
            <a:ext cx="6477000" cy="3804645"/>
          </a:xfrm>
          <a:prstGeom prst="rect">
            <a:avLst/>
          </a:prstGeom>
          <a:scene3d>
            <a:camera prst="orthographicFront"/>
            <a:lightRig rig="threePt" dir="t"/>
          </a:scene3d>
          <a:sp3d extrusionH="76200" contourW="19050" prstMaterial="dkEdge">
            <a:bevelT/>
            <a:bevelB w="139700" h="139700" prst="divot"/>
            <a:extrusionClr>
              <a:schemeClr val="accent5">
                <a:lumMod val="75000"/>
              </a:schemeClr>
            </a:extrusionClr>
            <a:contourClr>
              <a:schemeClr val="accent1">
                <a:lumMod val="50000"/>
              </a:schemeClr>
            </a:contourClr>
          </a:sp3d>
        </p:spPr>
      </p:pic>
      <p:pic>
        <p:nvPicPr>
          <p:cNvPr id="7" name="Picture 6"/>
          <p:cNvPicPr>
            <a:picLocks noChangeAspect="1"/>
          </p:cNvPicPr>
          <p:nvPr/>
        </p:nvPicPr>
        <p:blipFill>
          <a:blip r:embed="rId4">
            <a:extLst>
              <a:ext uri="{BEBA8EAE-BF5A-486C-A8C5-ECC9F3942E4B}">
                <a14:imgProps xmlns:a14="http://schemas.microsoft.com/office/drawing/2010/main">
                  <a14:imgLayer r:embed="rId5">
                    <a14:imgEffect>
                      <a14:backgroundRemoval t="1000" b="100000" l="667" r="100000">
                        <a14:backgroundMark x1="65000" y1="14000" x2="65000" y2="14000"/>
                        <a14:backgroundMark x1="62333" y1="22333" x2="62333" y2="22333"/>
                        <a14:backgroundMark x1="79333" y1="27333" x2="79333" y2="27333"/>
                        <a14:backgroundMark x1="69667" y1="24000" x2="69667" y2="24000"/>
                        <a14:backgroundMark x1="7000" y1="61333" x2="7000" y2="61333"/>
                        <a14:backgroundMark x1="4333" y1="56333" x2="4333" y2="56333"/>
                        <a14:backgroundMark x1="27000" y1="56667" x2="27000" y2="56667"/>
                        <a14:backgroundMark x1="31667" y1="49333" x2="31667" y2="49333"/>
                      </a14:backgroundRemoval>
                    </a14:imgEffect>
                  </a14:imgLayer>
                </a14:imgProps>
              </a:ext>
              <a:ext uri="{28A0092B-C50C-407E-A947-70E740481C1C}">
                <a14:useLocalDpi xmlns:a14="http://schemas.microsoft.com/office/drawing/2010/main" val="0"/>
              </a:ext>
            </a:extLst>
          </a:blip>
          <a:stretch>
            <a:fillRect/>
          </a:stretch>
        </p:blipFill>
        <p:spPr>
          <a:xfrm>
            <a:off x="6858000" y="1523768"/>
            <a:ext cx="1352550" cy="1352550"/>
          </a:xfrm>
          <a:prstGeom prst="rect">
            <a:avLst/>
          </a:prstGeom>
        </p:spPr>
      </p:pic>
      <p:pic>
        <p:nvPicPr>
          <p:cNvPr id="6" name="Picture 5"/>
          <p:cNvPicPr>
            <a:picLocks noChangeAspect="1"/>
          </p:cNvPicPr>
          <p:nvPr/>
        </p:nvPicPr>
        <p:blipFill>
          <a:blip r:embed="rId6">
            <a:extLst>
              <a:ext uri="{BEBA8EAE-BF5A-486C-A8C5-ECC9F3942E4B}">
                <a14:imgProps xmlns:a14="http://schemas.microsoft.com/office/drawing/2010/main">
                  <a14:imgLayer r:embed="rId7">
                    <a14:imgEffect>
                      <a14:backgroundRemoval t="0" b="98667" l="0" r="100000">
                        <a14:backgroundMark x1="70000" y1="15200" x2="70000" y2="15200"/>
                        <a14:backgroundMark x1="86250" y1="90400" x2="86250" y2="91200"/>
                        <a14:backgroundMark x1="10500" y1="76267" x2="10500" y2="75200"/>
                        <a14:backgroundMark x1="1750" y1="42933" x2="1750" y2="42933"/>
                        <a14:backgroundMark x1="1750" y1="5867" x2="1750" y2="5867"/>
                        <a14:backgroundMark x1="17750" y1="2133" x2="17750" y2="2133"/>
                        <a14:backgroundMark x1="65500" y1="5867" x2="65500" y2="5867"/>
                        <a14:backgroundMark x1="87250" y1="1333" x2="87250" y2="1333"/>
                        <a14:backgroundMark x1="96500" y1="12800" x2="95750" y2="14133"/>
                      </a14:backgroundRemoval>
                    </a14:imgEffect>
                  </a14:imgLayer>
                </a14:imgProps>
              </a:ext>
              <a:ext uri="{28A0092B-C50C-407E-A947-70E740481C1C}">
                <a14:useLocalDpi xmlns:a14="http://schemas.microsoft.com/office/drawing/2010/main" val="0"/>
              </a:ext>
            </a:extLst>
          </a:blip>
          <a:stretch>
            <a:fillRect/>
          </a:stretch>
        </p:blipFill>
        <p:spPr>
          <a:xfrm flipH="1">
            <a:off x="6911235" y="2123496"/>
            <a:ext cx="1752600" cy="1771796"/>
          </a:xfrm>
          <a:prstGeom prst="rect">
            <a:avLst/>
          </a:prstGeom>
        </p:spPr>
      </p:pic>
      <p:pic>
        <p:nvPicPr>
          <p:cNvPr id="3" name="Picture 2"/>
          <p:cNvPicPr>
            <a:picLocks noChangeAspect="1"/>
          </p:cNvPicPr>
          <p:nvPr/>
        </p:nvPicPr>
        <p:blipFill>
          <a:blip r:embed="rId8">
            <a:extLst>
              <a:ext uri="{BEBA8EAE-BF5A-486C-A8C5-ECC9F3942E4B}">
                <a14:imgProps xmlns:a14="http://schemas.microsoft.com/office/drawing/2010/main">
                  <a14:imgLayer r:embed="rId9">
                    <a14:imgEffect>
                      <a14:backgroundRemoval t="14286" b="83482" l="0" r="100000">
                        <a14:foregroundMark x1="17411" y1="79464" x2="17411" y2="79464"/>
                        <a14:foregroundMark x1="50000" y1="78571" x2="50000" y2="78571"/>
                        <a14:foregroundMark x1="63393" y1="78571" x2="63393" y2="78571"/>
                        <a14:foregroundMark x1="82589" y1="78125" x2="82589" y2="78125"/>
                        <a14:foregroundMark x1="31696" y1="79464" x2="31696" y2="79018"/>
                        <a14:foregroundMark x1="35714" y1="78571" x2="35714" y2="78571"/>
                        <a14:foregroundMark x1="43304" y1="79018" x2="43304" y2="79018"/>
                        <a14:foregroundMark x1="12946" y1="79018" x2="12946" y2="79018"/>
                        <a14:foregroundMark x1="9375" y1="78571" x2="9375" y2="78571"/>
                        <a14:foregroundMark x1="41964" y1="74554" x2="41964" y2="74554"/>
                      </a14:backgroundRemoval>
                    </a14:imgEffect>
                  </a14:imgLayer>
                </a14:imgProps>
              </a:ext>
              <a:ext uri="{28A0092B-C50C-407E-A947-70E740481C1C}">
                <a14:useLocalDpi xmlns:a14="http://schemas.microsoft.com/office/drawing/2010/main" val="0"/>
              </a:ext>
            </a:extLst>
          </a:blip>
          <a:stretch>
            <a:fillRect/>
          </a:stretch>
        </p:blipFill>
        <p:spPr>
          <a:xfrm>
            <a:off x="6720735" y="3676650"/>
            <a:ext cx="2133600" cy="2133600"/>
          </a:xfrm>
          <a:prstGeom prst="rect">
            <a:avLst/>
          </a:prstGeom>
        </p:spPr>
      </p:pic>
      <p:sp>
        <p:nvSpPr>
          <p:cNvPr id="5" name="Rectangle 4"/>
          <p:cNvSpPr/>
          <p:nvPr/>
        </p:nvSpPr>
        <p:spPr>
          <a:xfrm>
            <a:off x="4139461" y="1514011"/>
            <a:ext cx="4648200" cy="4093428"/>
          </a:xfrm>
          <a:prstGeom prst="rect">
            <a:avLst/>
          </a:prstGeom>
          <a:gradFill>
            <a:gsLst>
              <a:gs pos="18000">
                <a:schemeClr val="accent1"/>
              </a:gs>
              <a:gs pos="100000">
                <a:srgbClr val="9CB86E">
                  <a:lumMod val="73000"/>
                  <a:lumOff val="27000"/>
                  <a:alpha val="28000"/>
                </a:srgbClr>
              </a:gs>
              <a:gs pos="96000">
                <a:schemeClr val="bg2">
                  <a:lumMod val="50000"/>
                  <a:alpha val="78000"/>
                </a:schemeClr>
              </a:gs>
            </a:gsLst>
            <a:lin ang="6600000" scaled="0"/>
          </a:gradFill>
          <a:effectLst>
            <a:glow rad="139700">
              <a:schemeClr val="accent1">
                <a:satMod val="175000"/>
                <a:alpha val="40000"/>
              </a:schemeClr>
            </a:glow>
            <a:outerShdw blurRad="50800" dist="127000" algn="tr" rotWithShape="0">
              <a:prstClr val="black">
                <a:alpha val="66000"/>
              </a:prstClr>
            </a:outerShdw>
          </a:effectLst>
        </p:spPr>
        <p:txBody>
          <a:bodyPr wrap="square">
            <a:spAutoFit/>
          </a:bodyPr>
          <a:lstStyle/>
          <a:p>
            <a:r>
              <a:rPr lang="en-US" sz="3600" b="1" spc="-150" dirty="0">
                <a:solidFill>
                  <a:srgbClr val="00B0F0"/>
                </a:solidFill>
                <a:effectLst>
                  <a:outerShdw blurRad="38100" dist="38100" dir="2700000" algn="tl">
                    <a:srgbClr val="000000">
                      <a:alpha val="43137"/>
                    </a:srgbClr>
                  </a:outerShdw>
                </a:effectLst>
                <a:latin typeface="Aharoni" pitchFamily="2" charset="-79"/>
                <a:cs typeface="Aharoni" pitchFamily="2" charset="-79"/>
              </a:rPr>
              <a:t>The ET Department maintains sixteen modern laboratories, </a:t>
            </a:r>
            <a:r>
              <a:rPr lang="en-US" sz="3600" b="1" spc="-150" dirty="0" smtClean="0">
                <a:solidFill>
                  <a:srgbClr val="00B0F0"/>
                </a:solidFill>
                <a:effectLst>
                  <a:outerShdw blurRad="38100" dist="38100" dir="2700000" algn="tl">
                    <a:srgbClr val="000000">
                      <a:alpha val="43137"/>
                    </a:srgbClr>
                  </a:outerShdw>
                </a:effectLst>
                <a:latin typeface="Aharoni" pitchFamily="2" charset="-79"/>
                <a:cs typeface="Aharoni" pitchFamily="2" charset="-79"/>
              </a:rPr>
              <a:t>fitted with state-of-the-art equipment in support of </a:t>
            </a:r>
            <a:r>
              <a:rPr lang="en-US" sz="4000" b="1" i="1" spc="-150" dirty="0" smtClean="0">
                <a:solidFill>
                  <a:srgbClr val="00B0F0"/>
                </a:solidFill>
                <a:effectLst>
                  <a:outerShdw blurRad="38100" dist="38100" dir="2700000" algn="tl">
                    <a:srgbClr val="000000">
                      <a:alpha val="43137"/>
                    </a:srgbClr>
                  </a:outerShdw>
                </a:effectLst>
                <a:latin typeface="Aharoni" pitchFamily="2" charset="-79"/>
                <a:cs typeface="Aharoni" pitchFamily="2" charset="-79"/>
              </a:rPr>
              <a:t>multiple disciplines</a:t>
            </a:r>
            <a:r>
              <a:rPr lang="en-US" sz="3600" b="1" spc="-150" dirty="0" smtClean="0">
                <a:solidFill>
                  <a:srgbClr val="00B0F0"/>
                </a:solidFill>
                <a:effectLst>
                  <a:outerShdw blurRad="38100" dist="38100" dir="2700000" algn="tl">
                    <a:srgbClr val="000000">
                      <a:alpha val="43137"/>
                    </a:srgbClr>
                  </a:outerShdw>
                </a:effectLst>
                <a:latin typeface="Aharoni" pitchFamily="2" charset="-79"/>
                <a:cs typeface="Aharoni" pitchFamily="2" charset="-79"/>
              </a:rPr>
              <a:t>.</a:t>
            </a:r>
            <a:endParaRPr lang="en-US" sz="3600" b="1" spc="-150" dirty="0">
              <a:solidFill>
                <a:srgbClr val="00B0F0"/>
              </a:solidFill>
              <a:effectLst>
                <a:outerShdw blurRad="38100" dist="38100" dir="2700000" algn="tl">
                  <a:srgbClr val="000000">
                    <a:alpha val="43137"/>
                  </a:srgbClr>
                </a:outerShdw>
              </a:effectLst>
              <a:latin typeface="Aharoni" pitchFamily="2" charset="-79"/>
              <a:cs typeface="Aharoni" pitchFamily="2" charset="-79"/>
            </a:endParaRPr>
          </a:p>
        </p:txBody>
      </p:sp>
      <p:sp>
        <p:nvSpPr>
          <p:cNvPr id="4" name="Title 3"/>
          <p:cNvSpPr>
            <a:spLocks noGrp="1"/>
          </p:cNvSpPr>
          <p:nvPr>
            <p:ph type="title"/>
          </p:nvPr>
        </p:nvSpPr>
        <p:spPr>
          <a:xfrm>
            <a:off x="424710" y="282029"/>
            <a:ext cx="8229600" cy="769441"/>
          </a:xfrm>
        </p:spPr>
        <p:txBody>
          <a:bodyPr wrap="square">
            <a:spAutoFit/>
          </a:bodyPr>
          <a:lstStyle/>
          <a:p>
            <a:pPr defTabSz="849001"/>
            <a:r>
              <a:rPr lang="en-US" b="1" i="1" dirty="0">
                <a:ln>
                  <a:solidFill>
                    <a:srgbClr val="FFFF00"/>
                  </a:solidFill>
                </a:ln>
                <a:effectLst>
                  <a:glow rad="127000">
                    <a:srgbClr val="00B0F0"/>
                  </a:glow>
                  <a:outerShdw blurRad="50800" dist="203200" dir="5400000" algn="ctr" rotWithShape="0">
                    <a:schemeClr val="bg1">
                      <a:lumMod val="85000"/>
                      <a:lumOff val="15000"/>
                    </a:schemeClr>
                  </a:outerShdw>
                </a:effectLst>
                <a:latin typeface="Andy" pitchFamily="66" charset="0"/>
                <a:ea typeface="+mn-ea"/>
                <a:cs typeface="+mn-cs"/>
              </a:rPr>
              <a:t>16 </a:t>
            </a:r>
            <a:r>
              <a:rPr lang="en-US" b="1" i="1" dirty="0" smtClean="0">
                <a:ln>
                  <a:solidFill>
                    <a:srgbClr val="FFFF00"/>
                  </a:solidFill>
                </a:ln>
                <a:effectLst>
                  <a:glow rad="127000">
                    <a:srgbClr val="00B0F0"/>
                  </a:glow>
                  <a:outerShdw blurRad="50800" dist="203200" dir="5400000" algn="ctr" rotWithShape="0">
                    <a:schemeClr val="bg1">
                      <a:lumMod val="85000"/>
                      <a:lumOff val="15000"/>
                    </a:schemeClr>
                  </a:outerShdw>
                </a:effectLst>
                <a:latin typeface="Andy" pitchFamily="66" charset="0"/>
                <a:ea typeface="+mn-ea"/>
                <a:cs typeface="+mn-cs"/>
              </a:rPr>
              <a:t>Labs Across Multiple Disciplines</a:t>
            </a:r>
            <a:endParaRPr lang="en-US" b="1" i="1" dirty="0">
              <a:ln>
                <a:solidFill>
                  <a:srgbClr val="FFFF00"/>
                </a:solidFill>
              </a:ln>
              <a:effectLst>
                <a:glow rad="127000">
                  <a:srgbClr val="00B0F0"/>
                </a:glow>
                <a:outerShdw blurRad="50800" dist="203200" dir="5400000" algn="ctr" rotWithShape="0">
                  <a:schemeClr val="bg1">
                    <a:lumMod val="85000"/>
                    <a:lumOff val="15000"/>
                  </a:schemeClr>
                </a:outerShdw>
              </a:effectLst>
              <a:latin typeface="Andy" pitchFamily="66" charset="0"/>
              <a:ea typeface="+mn-ea"/>
              <a:cs typeface="+mn-cs"/>
            </a:endParaRPr>
          </a:p>
        </p:txBody>
      </p:sp>
    </p:spTree>
    <p:extLst>
      <p:ext uri="{BB962C8B-B14F-4D97-AF65-F5344CB8AC3E}">
        <p14:creationId xmlns:p14="http://schemas.microsoft.com/office/powerpoint/2010/main" val="3956574930"/>
      </p:ext>
    </p:extLst>
  </p:cSld>
  <p:clrMapOvr>
    <a:masterClrMapping/>
  </p:clrMapOvr>
  <mc:AlternateContent xmlns:mc="http://schemas.openxmlformats.org/markup-compatibility/2006" xmlns:p14="http://schemas.microsoft.com/office/powerpoint/2010/main">
    <mc:Choice Requires="p14">
      <p:transition spd="slow" p14:dur="3250" advClick="0" advTm="10000">
        <p14:vortex dir="r"/>
      </p:transition>
    </mc:Choice>
    <mc:Fallback xmlns="">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1"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p:cTn id="12" dur="1000" fill="hold"/>
                                        <p:tgtEl>
                                          <p:spTgt spid="2"/>
                                        </p:tgtEl>
                                        <p:attrNameLst>
                                          <p:attrName>ppt_w</p:attrName>
                                        </p:attrNameLst>
                                      </p:cBhvr>
                                      <p:tavLst>
                                        <p:tav tm="0">
                                          <p:val>
                                            <p:fltVal val="0"/>
                                          </p:val>
                                        </p:tav>
                                        <p:tav tm="100000">
                                          <p:val>
                                            <p:strVal val="#ppt_w"/>
                                          </p:val>
                                        </p:tav>
                                      </p:tavLst>
                                    </p:anim>
                                    <p:anim calcmode="lin" valueType="num">
                                      <p:cBhvr>
                                        <p:cTn id="13" dur="1000" fill="hold"/>
                                        <p:tgtEl>
                                          <p:spTgt spid="2"/>
                                        </p:tgtEl>
                                        <p:attrNameLst>
                                          <p:attrName>ppt_h</p:attrName>
                                        </p:attrNameLst>
                                      </p:cBhvr>
                                      <p:tavLst>
                                        <p:tav tm="0">
                                          <p:val>
                                            <p:fltVal val="0"/>
                                          </p:val>
                                        </p:tav>
                                        <p:tav tm="100000">
                                          <p:val>
                                            <p:strVal val="#ppt_h"/>
                                          </p:val>
                                        </p:tav>
                                      </p:tavLst>
                                    </p:anim>
                                    <p:anim calcmode="lin" valueType="num">
                                      <p:cBhvr>
                                        <p:cTn id="14" dur="1000" fill="hold"/>
                                        <p:tgtEl>
                                          <p:spTgt spid="2"/>
                                        </p:tgtEl>
                                        <p:attrNameLst>
                                          <p:attrName>style.rotation</p:attrName>
                                        </p:attrNameLst>
                                      </p:cBhvr>
                                      <p:tavLst>
                                        <p:tav tm="0">
                                          <p:val>
                                            <p:fltVal val="90"/>
                                          </p:val>
                                        </p:tav>
                                        <p:tav tm="100000">
                                          <p:val>
                                            <p:fltVal val="0"/>
                                          </p:val>
                                        </p:tav>
                                      </p:tavLst>
                                    </p:anim>
                                    <p:animEffect transition="in" filter="fade">
                                      <p:cBhvr>
                                        <p:cTn id="15" dur="1000"/>
                                        <p:tgtEl>
                                          <p:spTgt spid="2"/>
                                        </p:tgtEl>
                                      </p:cBhvr>
                                    </p:animEffect>
                                  </p:childTnLst>
                                </p:cTn>
                              </p:par>
                            </p:childTnLst>
                          </p:cTn>
                        </p:par>
                        <p:par>
                          <p:cTn id="16" fill="hold">
                            <p:stCondLst>
                              <p:cond delay="1000"/>
                            </p:stCondLst>
                            <p:childTnLst>
                              <p:par>
                                <p:cTn id="17" presetID="42" presetClass="entr" presetSubtype="0" fill="hold"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1000"/>
                                        <p:tgtEl>
                                          <p:spTgt spid="3"/>
                                        </p:tgtEl>
                                      </p:cBhvr>
                                    </p:animEffect>
                                    <p:anim calcmode="lin" valueType="num">
                                      <p:cBhvr>
                                        <p:cTn id="20" dur="1000" fill="hold"/>
                                        <p:tgtEl>
                                          <p:spTgt spid="3"/>
                                        </p:tgtEl>
                                        <p:attrNameLst>
                                          <p:attrName>ppt_x</p:attrName>
                                        </p:attrNameLst>
                                      </p:cBhvr>
                                      <p:tavLst>
                                        <p:tav tm="0">
                                          <p:val>
                                            <p:strVal val="#ppt_x"/>
                                          </p:val>
                                        </p:tav>
                                        <p:tav tm="100000">
                                          <p:val>
                                            <p:strVal val="#ppt_x"/>
                                          </p:val>
                                        </p:tav>
                                      </p:tavLst>
                                    </p:anim>
                                    <p:anim calcmode="lin" valueType="num">
                                      <p:cBhvr>
                                        <p:cTn id="21"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16" presetClass="entr" presetSubtype="21" fill="hold" nodeType="click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barn(inVertical)">
                                      <p:cBhvr>
                                        <p:cTn id="26" dur="500"/>
                                        <p:tgtEl>
                                          <p:spTgt spid="6"/>
                                        </p:tgtEl>
                                      </p:cBhvr>
                                    </p:animEffect>
                                  </p:childTnLst>
                                </p:cTn>
                              </p:par>
                              <p:par>
                                <p:cTn id="27" presetID="14" presetClass="entr" presetSubtype="10" fill="hold" nodeType="with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randombar(horizontal)">
                                      <p:cBhvr>
                                        <p:cTn id="29" dur="500"/>
                                        <p:tgtEl>
                                          <p:spTgt spid="7"/>
                                        </p:tgtEl>
                                      </p:cBhvr>
                                    </p:animEffect>
                                  </p:childTnLst>
                                </p:cTn>
                              </p:par>
                            </p:childTnLst>
                          </p:cTn>
                        </p:par>
                      </p:childTnLst>
                    </p:cTn>
                  </p:par>
                  <p:par>
                    <p:cTn id="30" fill="hold">
                      <p:stCondLst>
                        <p:cond delay="indefinite"/>
                      </p:stCondLst>
                      <p:childTnLst>
                        <p:par>
                          <p:cTn id="31" fill="hold">
                            <p:stCondLst>
                              <p:cond delay="0"/>
                            </p:stCondLst>
                            <p:childTnLst>
                              <p:par>
                                <p:cTn id="32" presetID="45" presetClass="entr" presetSubtype="0" fill="hold" grpId="1" nodeType="clickEffect">
                                  <p:stCondLst>
                                    <p:cond delay="0"/>
                                  </p:stCondLst>
                                  <p:childTnLst>
                                    <p:set>
                                      <p:cBhvr>
                                        <p:cTn id="33" dur="1" fill="hold">
                                          <p:stCondLst>
                                            <p:cond delay="0"/>
                                          </p:stCondLst>
                                        </p:cTn>
                                        <p:tgtEl>
                                          <p:spTgt spid="4"/>
                                        </p:tgtEl>
                                        <p:attrNameLst>
                                          <p:attrName>style.visibility</p:attrName>
                                        </p:attrNameLst>
                                      </p:cBhvr>
                                      <p:to>
                                        <p:strVal val="visible"/>
                                      </p:to>
                                    </p:set>
                                    <p:animEffect transition="in" filter="fade">
                                      <p:cBhvr>
                                        <p:cTn id="34" dur="2000"/>
                                        <p:tgtEl>
                                          <p:spTgt spid="4"/>
                                        </p:tgtEl>
                                      </p:cBhvr>
                                    </p:animEffect>
                                    <p:anim calcmode="lin" valueType="num">
                                      <p:cBhvr>
                                        <p:cTn id="35" dur="2000" fill="hold"/>
                                        <p:tgtEl>
                                          <p:spTgt spid="4"/>
                                        </p:tgtEl>
                                        <p:attrNameLst>
                                          <p:attrName>ppt_w</p:attrName>
                                        </p:attrNameLst>
                                      </p:cBhvr>
                                      <p:tavLst>
                                        <p:tav tm="0" fmla="#ppt_w*sin(2.5*pi*$)">
                                          <p:val>
                                            <p:fltVal val="0"/>
                                          </p:val>
                                        </p:tav>
                                        <p:tav tm="100000">
                                          <p:val>
                                            <p:fltVal val="1"/>
                                          </p:val>
                                        </p:tav>
                                      </p:tavLst>
                                    </p:anim>
                                    <p:anim calcmode="lin" valueType="num">
                                      <p:cBhvr>
                                        <p:cTn id="36" dur="2000" fill="hold"/>
                                        <p:tgtEl>
                                          <p:spTgt spid="4"/>
                                        </p:tgtEl>
                                        <p:attrNameLst>
                                          <p:attrName>ppt_h</p:attrName>
                                        </p:attrNameLst>
                                      </p:cBhvr>
                                      <p:tavLst>
                                        <p:tav tm="0">
                                          <p:val>
                                            <p:strVal val="#ppt_h"/>
                                          </p:val>
                                        </p:tav>
                                        <p:tav tm="100000">
                                          <p:val>
                                            <p:strVal val="#ppt_h"/>
                                          </p:val>
                                        </p:tav>
                                      </p:tavLst>
                                    </p:anim>
                                  </p:childTnLst>
                                </p:cTn>
                              </p:par>
                            </p:childTnLst>
                          </p:cTn>
                        </p:par>
                        <p:par>
                          <p:cTn id="37" fill="hold">
                            <p:stCondLst>
                              <p:cond delay="2000"/>
                            </p:stCondLst>
                            <p:childTnLst>
                              <p:par>
                                <p:cTn id="38" presetID="31" presetClass="entr" presetSubtype="0" fill="hold" grpId="0" nodeType="afterEffect">
                                  <p:stCondLst>
                                    <p:cond delay="0"/>
                                  </p:stCondLst>
                                  <p:childTnLst>
                                    <p:set>
                                      <p:cBhvr>
                                        <p:cTn id="39" dur="1" fill="hold">
                                          <p:stCondLst>
                                            <p:cond delay="0"/>
                                          </p:stCondLst>
                                        </p:cTn>
                                        <p:tgtEl>
                                          <p:spTgt spid="5"/>
                                        </p:tgtEl>
                                        <p:attrNameLst>
                                          <p:attrName>style.visibility</p:attrName>
                                        </p:attrNameLst>
                                      </p:cBhvr>
                                      <p:to>
                                        <p:strVal val="visible"/>
                                      </p:to>
                                    </p:set>
                                    <p:anim calcmode="lin" valueType="num">
                                      <p:cBhvr>
                                        <p:cTn id="40" dur="1000" fill="hold"/>
                                        <p:tgtEl>
                                          <p:spTgt spid="5"/>
                                        </p:tgtEl>
                                        <p:attrNameLst>
                                          <p:attrName>ppt_w</p:attrName>
                                        </p:attrNameLst>
                                      </p:cBhvr>
                                      <p:tavLst>
                                        <p:tav tm="0">
                                          <p:val>
                                            <p:fltVal val="0"/>
                                          </p:val>
                                        </p:tav>
                                        <p:tav tm="100000">
                                          <p:val>
                                            <p:strVal val="#ppt_w"/>
                                          </p:val>
                                        </p:tav>
                                      </p:tavLst>
                                    </p:anim>
                                    <p:anim calcmode="lin" valueType="num">
                                      <p:cBhvr>
                                        <p:cTn id="41" dur="1000" fill="hold"/>
                                        <p:tgtEl>
                                          <p:spTgt spid="5"/>
                                        </p:tgtEl>
                                        <p:attrNameLst>
                                          <p:attrName>ppt_h</p:attrName>
                                        </p:attrNameLst>
                                      </p:cBhvr>
                                      <p:tavLst>
                                        <p:tav tm="0">
                                          <p:val>
                                            <p:fltVal val="0"/>
                                          </p:val>
                                        </p:tav>
                                        <p:tav tm="100000">
                                          <p:val>
                                            <p:strVal val="#ppt_h"/>
                                          </p:val>
                                        </p:tav>
                                      </p:tavLst>
                                    </p:anim>
                                    <p:anim calcmode="lin" valueType="num">
                                      <p:cBhvr>
                                        <p:cTn id="42" dur="1000" fill="hold"/>
                                        <p:tgtEl>
                                          <p:spTgt spid="5"/>
                                        </p:tgtEl>
                                        <p:attrNameLst>
                                          <p:attrName>style.rotation</p:attrName>
                                        </p:attrNameLst>
                                      </p:cBhvr>
                                      <p:tavLst>
                                        <p:tav tm="0">
                                          <p:val>
                                            <p:fltVal val="90"/>
                                          </p:val>
                                        </p:tav>
                                        <p:tav tm="100000">
                                          <p:val>
                                            <p:fltVal val="0"/>
                                          </p:val>
                                        </p:tav>
                                      </p:tavLst>
                                    </p:anim>
                                    <p:animEffect transition="in" filter="fade">
                                      <p:cBhvr>
                                        <p:cTn id="43"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4" grpId="0"/>
      <p:bldP spid="4" grpId="1"/>
    </p:bldLst>
  </p:timing>
</p:sld>
</file>

<file path=ppt/tags/tag1.xml><?xml version="1.0" encoding="utf-8"?>
<p:tagLst xmlns:a="http://schemas.openxmlformats.org/drawingml/2006/main" xmlns:r="http://schemas.openxmlformats.org/officeDocument/2006/relationships" xmlns:p="http://schemas.openxmlformats.org/presentationml/2006/main">
  <p:tag name="TIMING" val="|12.9"/>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Angles">
      <a:majorFont>
        <a:latin typeface="Franklin Gothic Medium"/>
        <a:ea typeface=""/>
        <a:cs typeface=""/>
        <a:font script="Jpan" typeface="HG創英角ｺﾞｼｯｸUB"/>
        <a:font script="Hang" typeface="돋움"/>
        <a:font script="Hans" typeface="微软雅黑"/>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a:ea typeface=""/>
        <a:cs typeface=""/>
        <a:font script="Jpan" typeface="ＭＳ Ｐゴシック"/>
        <a:font script="Hang" typeface="맑은 고딕"/>
        <a:font script="Hans" typeface="隶书"/>
        <a:font script="Hant" typeface="新細明體"/>
        <a:font script="Arab" typeface="Arial"/>
        <a:font script="Hebr" typeface="Arial"/>
        <a:font script="Thai" typeface="Cord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Hardcover">
      <a:fillStyleLst>
        <a:solidFill>
          <a:schemeClr val="phClr"/>
        </a:solidFill>
        <a:solidFill>
          <a:schemeClr val="phClr">
            <a:tint val="68000"/>
            <a:shade val="94000"/>
            <a:satMod val="300000"/>
            <a:lumMod val="110000"/>
          </a:schemeClr>
        </a:solidFill>
        <a:gradFill rotWithShape="1">
          <a:gsLst>
            <a:gs pos="0">
              <a:schemeClr val="phClr">
                <a:tint val="94000"/>
                <a:satMod val="180000"/>
                <a:lumMod val="98000"/>
              </a:schemeClr>
            </a:gs>
            <a:gs pos="100000">
              <a:schemeClr val="phClr">
                <a:satMod val="130000"/>
              </a:schemeClr>
            </a:gs>
          </a:gsLst>
          <a:lin ang="5160000" scaled="0"/>
        </a:gradFill>
      </a:fillStyleLst>
      <a:lnStyleLst>
        <a:ln w="12700" cap="flat" cmpd="sng" algn="ctr">
          <a:solidFill>
            <a:schemeClr val="phClr">
              <a:shade val="90000"/>
              <a:lumMod val="90000"/>
            </a:schemeClr>
          </a:solidFill>
          <a:prstDash val="solid"/>
        </a:ln>
        <a:ln w="19050" cap="flat" cmpd="sng" algn="ctr">
          <a:solidFill>
            <a:schemeClr val="phClr">
              <a:shade val="75000"/>
              <a:lumMod val="90000"/>
            </a:schemeClr>
          </a:solidFill>
          <a:prstDash val="solid"/>
        </a:ln>
        <a:ln w="25400" cap="flat" cmpd="sng" algn="ctr">
          <a:solidFill>
            <a:schemeClr val="phClr"/>
          </a:solidFill>
          <a:prstDash val="solid"/>
        </a:ln>
      </a:lnStyleLst>
      <a:effectStyleLst>
        <a:effectStyle>
          <a:effectLst>
            <a:outerShdw blurRad="38100" dist="12700" dir="5400000" rotWithShape="0">
              <a:srgbClr val="000000">
                <a:alpha val="15000"/>
              </a:srgbClr>
            </a:outerShdw>
          </a:effectLst>
        </a:effectStyle>
        <a:effectStyle>
          <a:effectLst>
            <a:outerShdw blurRad="50800" dist="25400" dir="5400000" rotWithShape="0">
              <a:srgbClr val="000000">
                <a:alpha val="46000"/>
              </a:srgbClr>
            </a:outerShdw>
          </a:effectLst>
        </a:effectStyle>
        <a:effectStyle>
          <a:effectLst>
            <a:outerShdw blurRad="50800" dist="25400" dir="5400000" rotWithShape="0">
              <a:srgbClr val="000000">
                <a:alpha val="48000"/>
              </a:srgbClr>
            </a:outerShdw>
          </a:effectLst>
          <a:scene3d>
            <a:camera prst="orthographicFront">
              <a:rot lat="0" lon="0" rev="0"/>
            </a:camera>
            <a:lightRig rig="threePt" dir="tl">
              <a:rot lat="0" lon="0" rev="2400000"/>
            </a:lightRig>
          </a:scene3d>
          <a:sp3d>
            <a:bevelT w="254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ln w="0">
          <a:solidFill>
            <a:schemeClr val="bg1">
              <a:lumMod val="95000"/>
              <a:lumOff val="5000"/>
            </a:schemeClr>
          </a:solidFill>
        </a:ln>
        <a:effectLst>
          <a:softEdge rad="635000"/>
        </a:effectLst>
      </a:spPr>
      <a:bodyPr wrap="square" rtlCol="0">
        <a:spAutoFit/>
      </a:bodyPr>
      <a:lstStyle>
        <a:defPPr algn="ctr">
          <a:defRPr sz="3600" b="1" dirty="0" smtClean="0">
            <a:ln w="12700">
              <a:solidFill>
                <a:schemeClr val="accent3">
                  <a:lumMod val="50000"/>
                  <a:alpha val="0"/>
                </a:schemeClr>
              </a:solidFill>
            </a:ln>
            <a:solidFill>
              <a:srgbClr val="00B050"/>
            </a:solidFill>
            <a:effectLst>
              <a:glow rad="63500">
                <a:schemeClr val="accent6">
                  <a:lumMod val="75000"/>
                </a:schemeClr>
              </a:glow>
              <a:outerShdw sx="1000" sy="1000" algn="ctr" rotWithShape="0">
                <a:schemeClr val="accent6">
                  <a:lumMod val="75000"/>
                </a:schemeClr>
              </a:outerShdw>
            </a:effectLst>
            <a:latin typeface="Britannic Bold" pitchFamily="34" charset="0"/>
            <a:cs typeface="Aharoni" pitchFamily="2" charset="-79"/>
          </a:defRPr>
        </a:defPPr>
      </a:lstStyle>
    </a:txDef>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Angles">
      <a:majorFont>
        <a:latin typeface="Franklin Gothic Medium"/>
        <a:ea typeface=""/>
        <a:cs typeface=""/>
        <a:font script="Jpan" typeface="HG創英角ｺﾞｼｯｸUB"/>
        <a:font script="Hang" typeface="돋움"/>
        <a:font script="Hans" typeface="微软雅黑"/>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a:ea typeface=""/>
        <a:cs typeface=""/>
        <a:font script="Jpan" typeface="ＭＳ Ｐゴシック"/>
        <a:font script="Hang" typeface="맑은 고딕"/>
        <a:font script="Hans" typeface="隶书"/>
        <a:font script="Hant" typeface="新細明體"/>
        <a:font script="Arab" typeface="Arial"/>
        <a:font script="Hebr" typeface="Arial"/>
        <a:font script="Thai" typeface="Cord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Hardcover">
      <a:fillStyleLst>
        <a:solidFill>
          <a:schemeClr val="phClr"/>
        </a:solidFill>
        <a:solidFill>
          <a:schemeClr val="phClr">
            <a:tint val="68000"/>
            <a:shade val="94000"/>
            <a:satMod val="300000"/>
            <a:lumMod val="110000"/>
          </a:schemeClr>
        </a:solidFill>
        <a:gradFill rotWithShape="1">
          <a:gsLst>
            <a:gs pos="0">
              <a:schemeClr val="phClr">
                <a:tint val="94000"/>
                <a:satMod val="180000"/>
                <a:lumMod val="98000"/>
              </a:schemeClr>
            </a:gs>
            <a:gs pos="100000">
              <a:schemeClr val="phClr">
                <a:satMod val="130000"/>
              </a:schemeClr>
            </a:gs>
          </a:gsLst>
          <a:lin ang="5160000" scaled="0"/>
        </a:gradFill>
      </a:fillStyleLst>
      <a:lnStyleLst>
        <a:ln w="12700" cap="flat" cmpd="sng" algn="ctr">
          <a:solidFill>
            <a:schemeClr val="phClr">
              <a:shade val="90000"/>
              <a:lumMod val="90000"/>
            </a:schemeClr>
          </a:solidFill>
          <a:prstDash val="solid"/>
        </a:ln>
        <a:ln w="19050" cap="flat" cmpd="sng" algn="ctr">
          <a:solidFill>
            <a:schemeClr val="phClr">
              <a:shade val="75000"/>
              <a:lumMod val="90000"/>
            </a:schemeClr>
          </a:solidFill>
          <a:prstDash val="solid"/>
        </a:ln>
        <a:ln w="25400" cap="flat" cmpd="sng" algn="ctr">
          <a:solidFill>
            <a:schemeClr val="phClr"/>
          </a:solidFill>
          <a:prstDash val="solid"/>
        </a:ln>
      </a:lnStyleLst>
      <a:effectStyleLst>
        <a:effectStyle>
          <a:effectLst>
            <a:outerShdw blurRad="38100" dist="12700" dir="5400000" rotWithShape="0">
              <a:srgbClr val="000000">
                <a:alpha val="15000"/>
              </a:srgbClr>
            </a:outerShdw>
          </a:effectLst>
        </a:effectStyle>
        <a:effectStyle>
          <a:effectLst>
            <a:outerShdw blurRad="50800" dist="25400" dir="5400000" rotWithShape="0">
              <a:srgbClr val="000000">
                <a:alpha val="46000"/>
              </a:srgbClr>
            </a:outerShdw>
          </a:effectLst>
        </a:effectStyle>
        <a:effectStyle>
          <a:effectLst>
            <a:outerShdw blurRad="50800" dist="25400" dir="5400000" rotWithShape="0">
              <a:srgbClr val="000000">
                <a:alpha val="48000"/>
              </a:srgbClr>
            </a:outerShdw>
          </a:effectLst>
          <a:scene3d>
            <a:camera prst="orthographicFront">
              <a:rot lat="0" lon="0" rev="0"/>
            </a:camera>
            <a:lightRig rig="threePt" dir="tl">
              <a:rot lat="0" lon="0" rev="2400000"/>
            </a:lightRig>
          </a:scene3d>
          <a:sp3d>
            <a:bevelT w="254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Angles</Template>
  <TotalTime>5185</TotalTime>
  <Words>963</Words>
  <Application>Microsoft Office PowerPoint</Application>
  <PresentationFormat>On-screen Show (16:10)</PresentationFormat>
  <Paragraphs>110</Paragraphs>
  <Slides>34</Slides>
  <Notes>5</Notes>
  <HiddenSlides>0</HiddenSlides>
  <MMClips>2</MMClips>
  <ScaleCrop>false</ScaleCrop>
  <HeadingPairs>
    <vt:vector size="4" baseType="variant">
      <vt:variant>
        <vt:lpstr>Theme</vt:lpstr>
      </vt:variant>
      <vt:variant>
        <vt:i4>2</vt:i4>
      </vt:variant>
      <vt:variant>
        <vt:lpstr>Slide Titles</vt:lpstr>
      </vt:variant>
      <vt:variant>
        <vt:i4>34</vt:i4>
      </vt:variant>
    </vt:vector>
  </HeadingPairs>
  <TitlesOfParts>
    <vt:vector size="36" baseType="lpstr">
      <vt:lpstr>Office Theme</vt:lpstr>
      <vt:lpstr>1_Office Theme</vt:lpstr>
      <vt:lpstr>PowerPoint Presentation</vt:lpstr>
      <vt:lpstr>PowerPoint Presentation</vt:lpstr>
      <vt:lpstr>engineering Technology department Programs</vt:lpstr>
      <vt:lpstr>PowerPoint Presentation</vt:lpstr>
      <vt:lpstr>PowerPoint Presentation</vt:lpstr>
      <vt:lpstr>PowerPoint Presentation</vt:lpstr>
      <vt:lpstr>Engineering Technology Educational Objectives</vt:lpstr>
      <vt:lpstr>PowerPoint Presentation</vt:lpstr>
      <vt:lpstr>16 Labs Across Multiple Disciplines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Student</dc:creator>
  <dc:description>This is the second version of the presentation. Each slide varies in  color and pattern. Each slide is set to a maximum of 30 second intervals.</dc:description>
  <cp:lastModifiedBy>Student</cp:lastModifiedBy>
  <cp:revision>524</cp:revision>
  <dcterms:created xsi:type="dcterms:W3CDTF">2012-10-03T18:26:46Z</dcterms:created>
  <dcterms:modified xsi:type="dcterms:W3CDTF">2013-06-03T16:17:47Z</dcterms:modified>
</cp:coreProperties>
</file>